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4"/>
  </p:sldMasterIdLst>
  <p:notesMasterIdLst>
    <p:notesMasterId r:id="rId27"/>
  </p:notesMasterIdLst>
  <p:handoutMasterIdLst>
    <p:handoutMasterId r:id="rId28"/>
  </p:handoutMasterIdLst>
  <p:sldIdLst>
    <p:sldId id="256" r:id="rId5"/>
    <p:sldId id="271" r:id="rId6"/>
    <p:sldId id="279" r:id="rId7"/>
    <p:sldId id="283" r:id="rId8"/>
    <p:sldId id="284" r:id="rId9"/>
    <p:sldId id="285" r:id="rId10"/>
    <p:sldId id="286" r:id="rId11"/>
    <p:sldId id="287" r:id="rId12"/>
    <p:sldId id="288" r:id="rId13"/>
    <p:sldId id="289" r:id="rId14"/>
    <p:sldId id="280" r:id="rId15"/>
    <p:sldId id="290" r:id="rId16"/>
    <p:sldId id="291" r:id="rId17"/>
    <p:sldId id="292" r:id="rId18"/>
    <p:sldId id="294" r:id="rId19"/>
    <p:sldId id="295" r:id="rId20"/>
    <p:sldId id="307" r:id="rId21"/>
    <p:sldId id="304" r:id="rId22"/>
    <p:sldId id="306" r:id="rId23"/>
    <p:sldId id="275" r:id="rId24"/>
    <p:sldId id="257"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3"/>
            <p14:sldId id="284"/>
            <p14:sldId id="285"/>
            <p14:sldId id="286"/>
            <p14:sldId id="287"/>
            <p14:sldId id="288"/>
            <p14:sldId id="289"/>
            <p14:sldId id="280"/>
            <p14:sldId id="290"/>
            <p14:sldId id="291"/>
            <p14:sldId id="292"/>
            <p14:sldId id="294"/>
            <p14:sldId id="295"/>
            <p14:sldId id="307"/>
            <p14:sldId id="304"/>
            <p14:sldId id="306"/>
            <p14:sldId id="275"/>
            <p14:sldId id="257"/>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241" autoAdjust="0"/>
  </p:normalViewPr>
  <p:slideViewPr>
    <p:cSldViewPr snapToGrid="0">
      <p:cViewPr varScale="1">
        <p:scale>
          <a:sx n="90" d="100"/>
          <a:sy n="90" d="100"/>
        </p:scale>
        <p:origin x="402" y="-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3/31/2025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21:27:10.284"/>
    </inkml:context>
    <inkml:brush xml:id="br0">
      <inkml:brushProperty name="width" value="0.035" units="cm"/>
      <inkml:brushProperty name="height" value="0.035" units="cm"/>
      <inkml:brushProperty name="color" value="#FFFFFF"/>
    </inkml:brush>
  </inkml:definitions>
  <inkml:trace contextRef="#ctx0" brushRef="#br0">2543 667 24575,'-13'-2'0,"0"1"0,0-2 0,1 0 0,-1 0 0,-23-11 0,-8-1 0,-54-15 0,29 8 0,-1 2 0,-1 3 0,-122-12 0,112 19 0,63 6 0,-1 1 0,1 2 0,-1-1 0,-34 3 0,-68 16 0,-134 12 0,230-28 0,5-1 0,1 0 0,0 1 0,0 1 0,0 1 0,0 1 0,1 0 0,-1 2 0,-24 10 0,39-13 0,0 0 0,0 0 0,1 1 0,-1-1 0,1 1 0,0 0 0,0 0 0,-5 9 0,7-12 0,0-1 0,1 1 0,-1 0 0,0 0 0,1 0 0,-1 0 0,1 0 0,-1 0 0,1 0 0,0 0 0,-1 0 0,1 1 0,0-1 0,0 0 0,0 0 0,0 0 0,0 0 0,0 0 0,0 0 0,0 0 0,0 1 0,1-1 0,-1 0 0,0 0 0,1 0 0,-1 0 0,1 0 0,-1 0 0,1 0 0,-1 0 0,1 0 0,0 0 0,-1-1 0,1 1 0,0 0 0,0 0 0,0 0 0,-1-1 0,1 1 0,0-1 0,0 1 0,0-1 0,0 1 0,2 0 0,21 4 0,-1 0 0,1-2 0,1-1 0,-1-1 0,33-2 0,2 0 0,969-30 0,-1-55 0,-999 84 0,9-2 0,44-8 0,-54-1 0,-26 13 0,-1 0 0,1-1 0,-1 1 0,0-1 0,1 0 0,-1 1 0,0-1 0,1 1 0,-1-1 0,0 1 0,0-1 0,1 0 0,-1 1 0,0-1 0,0 0 0,0 1 0,0-1 0,0 0 0,0 1 0,0-1 0,0 0 0,0 1 0,0-1 0,0 1 0,-1-2 0,-1-1 0,0-1 0,0 1 0,0 0 0,-1 0 0,0 0 0,0 0 0,0 0 0,0 1 0,0-1 0,0 1 0,-6-3 0,-33-21 0,-1 2 0,-81-31 0,-107-25 0,224 78 0,-153-47 0,-2 7 0,-2 7 0,-1 7 0,-218-8 0,-472 50 0,803-9 0,-1 1 0,1 3 0,1 2 0,0 3 0,-62 24 0,112-37 0,0-1 0,0 1 0,0-1 0,0 1 0,0-1 0,0 1 0,0-1 0,0 1 0,0 0 0,0 0 0,0 0 0,0-1 0,0 1 0,0 0 0,1 0 0,-2 2 0,2-3 0,0 1 0,0-1 0,0 1 0,0-1 0,0 0 0,0 1 0,1-1 0,-1 1 0,0-1 0,0 1 0,0-1 0,1 1 0,-1-1 0,0 0 0,0 1 0,1-1 0,-1 0 0,0 1 0,1-1 0,-1 0 0,1 1 0,-1-1 0,0 0 0,1 0 0,-1 1 0,1-1 0,-1 0 0,1 0 0,52 15 0,79 3-25,234 2 1,-258-17-89,2181 10-2767,-1749-16 2752,-473 2 272,-53-1 357,-17-1-313,-26-2 144,-580-13 1619,442 19-1897,-218-2-54,-704 4 0,673 18 0,401-18 0,0 0 0,0 1 0,0 1 0,-25 12 0,-11 4 0,44-18 0,0 1 0,1-1 0,-1 2 0,1-1 0,0 1 0,1-1 0,-1 2 0,1-1 0,0 1 0,0-1 0,-5 10 0,7-10 0,-1 0 0,1 0 0,-1 0 0,0 0 0,0-1 0,-1 0 0,0 0 0,1 0 0,-1 0 0,-1-1 0,1 0 0,0 0 0,-1 0 0,1 0 0,-9 1 0,13-4 0,-1 0 0,0 0 0,1 0 0,-1 0 0,1 0 0,-1-1 0,0 1 0,1-1 0,-1 1 0,1-1 0,-1 0 0,1 1 0,-1-1 0,1 0 0,-1 0 0,1 0 0,0 0 0,0 0 0,-1 0 0,1-1 0,0 1 0,0 0 0,0-1 0,0 1 0,1 0 0,-1-1 0,0 1 0,0-1 0,1 1 0,-1-1 0,1 0 0,0 1 0,-1-1 0,1-2 0,-3-8 0,1-1 0,0 0 0,1-16 0,0 22 0,3-61 0,0 38 0,-4-50 0,2 74 0,-1-1 0,0 0 0,0 1 0,-1-1 0,0 1 0,0 0 0,-1-1 0,1 1 0,-1 0 0,0 0 0,-1 1 0,-7-11 0,8 14 0,1 0 0,-1 0 0,1 0 0,-1 1 0,0-1 0,0 1 0,0-1 0,0 1 0,0 0 0,0 0 0,0 0 0,0 1 0,0-1 0,-1 1 0,1 0 0,0-1 0,0 2 0,0-1 0,-1 0 0,1 1 0,0-1 0,0 1 0,0 0 0,0 0 0,0 0 0,0 0 0,0 1 0,0-1 0,-3 3 0,-13 7 0,2 0 0,0 1 0,-23 21 0,26-21 0,-280 278 0,80-71 0,200-208 0,31-33 0,-4 6 0,197-283 0,-177 244 0,-2-2 0,-3-2 0,34-102 0,-76 178 0,-10 22 0,2 1 0,-166 321 0,187-358 0,0 0 0,-1 0 0,1 0 0,-1 0 0,0 0 0,1 0 0,-1-1 0,0 1 0,-1-1 0,1 1 0,0-1 0,-6 4 0,7-6 0,0 0 0,-1 1 0,1-1 0,-1 0 0,1 0 0,-1 0 0,1 0 0,-1 0 0,1 0 0,0 0 0,-1-1 0,1 1 0,-1 0 0,1-1 0,0 0 0,-1 1 0,1-1 0,0 0 0,-1 1 0,1-1 0,0 0 0,0 0 0,0 0 0,0 0 0,0 0 0,0 0 0,0 0 0,0 0 0,0-1 0,0-1 0,-26-34 0,3-2 0,1-1 0,2-1 0,-22-59 0,15 35 0,-12-20 0,27 69 0,6 23 0,3 32 0,3 510 0,4-282 0,-1-18 0,13-406 0,51-217 0,-27 176 0,-29 75 0,-14 225 0,-4-1 0,-4 0 0,-44 166 0,55-262 0,0-1 0,0 0 0,0 0 0,-1 1 0,0-1 0,0 0 0,0-1 0,0 1 0,-1 0 0,1-1 0,-1 1 0,-5 4 0,7-7 0,1-1 0,-1 0 0,1 0 0,-1 1 0,1-1 0,-1 0 0,0 0 0,1 0 0,-1 0 0,1 0 0,-1 0 0,0 0 0,1 0 0,-1 0 0,1 0 0,-1 0 0,0 0 0,1 0 0,-1 0 0,1 0 0,-1-1 0,1 1 0,-1 0 0,0 0 0,1-1 0,-1 1 0,1 0 0,0-1 0,-1 1 0,0-1 0,-1-2 0,0 0 0,0 0 0,0 0 0,0 0 0,1 0 0,-1 0 0,1 0 0,0 0 0,-1-4 0,-61-261 0,30 117 0,12 51 0,9 42 0,-28-90 0,40 148 0,0-1 0,0 0 0,0 1 0,-1-1 0,1 1 0,0-1 0,0 0 0,0 1 0,0-1 0,-1 0 0,1 1 0,0-1 0,-1 1 0,1-1 0,0 1 0,-1-1 0,1 1 0,-1-1 0,1 1 0,-1-1 0,1 1 0,-1 0 0,1-1 0,-1 1 0,1 0 0,-1-1 0,1 1 0,-1 0 0,0 0 0,1 0 0,-2-1 0,-9 23 0,-11 65 0,-17 159 0,22-120 0,-89 850 0,112-984 0,10-28 0,18-52 0,168-475 0,-183 481 0,-17 66 0,1 0 0,1 1 0,0-1 0,1 1 0,1 0 0,0 0 0,1 1 0,10-17 0,-15 29 0,-1 0 0,1 0 0,0 0 0,0 1 0,0-1 0,0 1 0,0-1 0,0 1 0,1 0 0,-1 0 0,0 0 0,1 0 0,-1 0 0,1 0 0,-1 0 0,1 1 0,-1 0 0,1-1 0,0 1 0,-1 0 0,1 0 0,-1 0 0,1 1 0,-1-1 0,1 1 0,-1-1 0,1 1 0,-1 0 0,5 2 0,7 3 0,0 1 0,-1 0 0,25 19 0,-19-12 0,132 93 0,27 19 0,-145-105 0,2-2 0,1 0 0,48 16 0,-76-32 0,-1 0 0,1-1 0,0 0 0,0-1 0,0 1 0,0-2 0,0 1 0,0-1 0,0 0 0,11-2 0,-13 0 0,0 0 0,0 0 0,0-1 0,0 1 0,0-1 0,0-1 0,-1 1 0,0-1 0,0 0 0,0 0 0,0 0 0,0-1 0,6-8 0,18-24 0,-2-1 0,-2-1 0,25-51 0,54-138 0,-56 117 0,-23 66 0,-25 44 0,1 0 0,-1 1 0,0-1 0,1 1 0,-1-1 0,1 1 0,-1-1 0,1 1 0,-1 0 0,1-1 0,-1 1 0,1-1 0,-1 1 0,1 0 0,0 0 0,-1-1 0,1 1 0,-1 0 0,1 0 0,0 0 0,-1 0 0,1 0 0,0 0 0,0 0 0,0 0 0,0 1 0,0 0 0,-1 0 0,1 0 0,0 0 0,-1 0 0,1 0 0,0 0 0,-1 0 0,1 0 0,-1 0 0,0 0 0,1 0 0,-1 0 0,0 0 0,0 0 0,1 0 0,-1 1 0,0 1 0,5 63 0,-8 131 0,-1-64 0,-35-247 0,32 85-1365,3 3-5461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31T16:30:24.672"/>
    </inkml:context>
    <inkml:brush xml:id="br0">
      <inkml:brushProperty name="width" value="0.035" units="cm"/>
      <inkml:brushProperty name="height" value="0.035" units="cm"/>
      <inkml:brushProperty name="color" value="#E71224"/>
    </inkml:brush>
  </inkml:definitions>
  <inkml:trace contextRef="#ctx0" brushRef="#br0">538 67 24575,'-5'-1'0,"-1"-1"0,1 1 0,0-1 0,0 0 0,0-1 0,0 1 0,0-1 0,-6-5 0,-13-7 0,9 10 0,-1 0 0,1 0 0,-1 1 0,1 1 0,-1 1 0,-29-1 0,17 3 0,0 1 0,1 1 0,-32 6 0,50-5 0,0 0 0,0 0 0,0 1 0,1 0 0,0 0 0,0 1 0,0 0 0,0 0 0,1 1 0,0 0 0,0 0 0,0 1 0,1 0 0,-9 13 0,8-11 0,0 1 0,1 0 0,1 1 0,0 0 0,0-1 0,1 2 0,0-1 0,1 0 0,0 1 0,1 0 0,-1 13 0,1 7 0,2 0 0,1 0 0,1-1 0,11 52 0,-10-71 0,0-1 0,2 1 0,-1-1 0,1 0 0,1 0 0,0 0 0,0-1 0,1 0 0,1 0 0,-1-1 0,2 0 0,-1 0 0,1-1 0,0 0 0,13 8 0,-7-7 0,1 0 0,0-1 0,0 0 0,1-1 0,0-1 0,0-1 0,0 0 0,33 3 0,-14-5 0,0-1 0,0-2 0,50-6 0,-77 5 0,0 0 0,1-1 0,-1 0 0,0 0 0,-1-1 0,1 0 0,0-1 0,-1 0 0,0 0 0,0-1 0,0 0 0,0 0 0,-1-1 0,0 0 0,0 0 0,0 0 0,-1-1 0,7-9 0,-6 4 0,-1 1 0,0-1 0,0 0 0,-1-1 0,-1 1 0,0-1 0,-1 0 0,0 0 0,-1 0 0,0-1 0,-1-24 0,-1-2 0,-4-129 0,4 164 5,-1 0-1,0 0 1,0 0-1,-1 0 0,0 0 1,0 0-1,0 1 1,0-1-1,-1 0 1,1 1-1,-1 0 0,0 0 1,-1 0-1,1 0 1,-1 0-1,1 0 1,-1 1-1,0 0 0,-1 0 1,1 0-1,0 0 1,-1 1-1,0 0 1,1 0-1,-1 0 1,-6-1-1,-7-2-252,-1 1 1,1 0-1,-1 2 1,1 0-1,-34 2 1,26 1-6579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31T16:30:27.888"/>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21:27:28.669"/>
    </inkml:context>
    <inkml:brush xml:id="br0">
      <inkml:brushProperty name="width" value="0.35" units="cm"/>
      <inkml:brushProperty name="height" value="0.35" units="cm"/>
      <inkml:brushProperty name="color" value="#FFFFFF"/>
    </inkml:brush>
  </inkml:definitions>
  <inkml:trace contextRef="#ctx0" brushRef="#br0">4980 794 24575,'-34'-33'0,"-1"1"0,-2 3 0,-55-36 0,77 57 0,0 1 0,-1 0 0,0 1 0,0 0 0,0 2 0,0 0 0,-1 0 0,-27-1 0,-17 2 0,-65 6 0,32-1 0,-3175-2 0,3224-2 0,-49-9 0,-36-2 0,-281 13 0,194 1 0,209-1 0,1 0 0,-1 1 0,1 0 0,-1 1 0,1-1 0,0 2 0,0-1 0,0 1 0,0 0 0,0 0 0,0 1 0,1-1 0,-1 2 0,1-1 0,0 1 0,1 0 0,-1 0 0,1 0 0,-8 11 0,10-12 0,1 1 0,-1-1 0,0 1 0,1 0 0,0 0 0,0 0 0,1 0 0,-1 1 0,1-1 0,1 0 0,-1 1 0,0-1 0,1 0 0,0 1 0,1-1 0,-1 0 0,1 1 0,0-1 0,0 0 0,1 1 0,-1-1 0,1 0 0,0 0 0,1 0 0,-1-1 0,1 1 0,0 0 0,4 4 0,-2-4 0,0 0 0,0 0 0,1 0 0,0-1 0,0 0 0,0 0 0,1 0 0,-1-1 0,1 0 0,0 0 0,-1 0 0,2-1 0,-1 0 0,13 1 0,10 2 0,0-2 0,35-2 0,3511 0 0,-1646-3 0,-1850 3 0,92-3 0,-171 2 0,0 0 0,0 1 0,1-1 0,-1 0 0,0-1 0,1 1 0,-1 0 0,0 0 0,0 0 0,1-1 0,-1 1 0,0-1 0,0 1 0,0-1 0,0 1 0,1-1 0,-1 0 0,0 1 0,0-1 0,0 0 0,0 0 0,-1 0 0,1 0 0,1-1 0,-2 1 0,0-1 0,-1 1 0,1 0 0,0 0 0,-1 0 0,0 0 0,1 0 0,-1 0 0,1 0 0,-1 0 0,0 0 0,0 0 0,0 0 0,1 0 0,-1 0 0,0 0 0,0 1 0,0-1 0,-2 0 0,-61-33 0,38 25 0,0 1 0,0 1 0,-1 1 0,0 2 0,-33-2 0,-139 6 0,83 3 0,-1581-3 0,1428-13 0,10-1 0,-463 15 0,672-3 0,0-3 0,-62-14 0,59 9 0,-98-7 0,138 17 0,0 0 0,0-2 0,0 1 0,0-2 0,-18-4 0,28 5 0,-1 1 0,1 0 0,0-1 0,0 1 0,0-1 0,0 0 0,0 0 0,0 0 0,0-1 0,1 1 0,-1-1 0,1 1 0,0-1 0,0 0 0,0 0 0,0 0 0,0 0 0,0 0 0,1 0 0,0 0 0,-1-1 0,1 1 0,0-1 0,0-5 0,0-4 0,0 1 0,2-1 0,-1 1 0,2 0 0,-1-1 0,2 1 0,0 0 0,0 0 0,1 0 0,0 0 0,1 1 0,1-1 0,0 1 0,0 1 0,14-18 0,10-9 0,2 1 0,65-57 0,-42 42 0,112-105-1365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21:27:10.284"/>
    </inkml:context>
    <inkml:brush xml:id="br0">
      <inkml:brushProperty name="width" value="0.035" units="cm"/>
      <inkml:brushProperty name="height" value="0.035" units="cm"/>
      <inkml:brushProperty name="color" value="#FFFFFF"/>
    </inkml:brush>
  </inkml:definitions>
  <inkml:trace contextRef="#ctx0" brushRef="#br0">2543 667 24575,'-13'-2'0,"0"1"0,0-2 0,1 0 0,-1 0 0,-23-11 0,-8-1 0,-54-15 0,29 8 0,-1 2 0,-1 3 0,-122-12 0,112 19 0,63 6 0,-1 1 0,1 2 0,-1-1 0,-34 3 0,-68 16 0,-134 12 0,230-28 0,5-1 0,1 0 0,0 1 0,0 1 0,0 1 0,0 1 0,1 0 0,-1 2 0,-24 10 0,39-13 0,0 0 0,0 0 0,1 1 0,-1-1 0,1 1 0,0 0 0,0 0 0,-5 9 0,7-12 0,0-1 0,1 1 0,-1 0 0,0 0 0,1 0 0,-1 0 0,1 0 0,-1 0 0,1 0 0,0 0 0,-1 0 0,1 1 0,0-1 0,0 0 0,0 0 0,0 0 0,0 0 0,0 0 0,0 0 0,0 0 0,0 1 0,1-1 0,-1 0 0,0 0 0,1 0 0,-1 0 0,1 0 0,-1 0 0,1 0 0,-1 0 0,1 0 0,0 0 0,-1-1 0,1 1 0,0 0 0,0 0 0,0 0 0,-1-1 0,1 1 0,0-1 0,0 1 0,0-1 0,0 1 0,2 0 0,21 4 0,-1 0 0,1-2 0,1-1 0,-1-1 0,33-2 0,2 0 0,969-30 0,-1-55 0,-999 84 0,9-2 0,44-8 0,-54-1 0,-26 13 0,-1 0 0,1-1 0,-1 1 0,0-1 0,1 0 0,-1 1 0,0-1 0,1 1 0,-1-1 0,0 1 0,0-1 0,1 0 0,-1 1 0,0-1 0,0 0 0,0 1 0,0-1 0,0 0 0,0 1 0,0-1 0,0 0 0,0 1 0,0-1 0,0 1 0,-1-2 0,-1-1 0,0-1 0,0 1 0,0 0 0,-1 0 0,0 0 0,0 0 0,0 0 0,0 1 0,0-1 0,0 1 0,-6-3 0,-33-21 0,-1 2 0,-81-31 0,-107-25 0,224 78 0,-153-47 0,-2 7 0,-2 7 0,-1 7 0,-218-8 0,-472 50 0,803-9 0,-1 1 0,1 3 0,1 2 0,0 3 0,-62 24 0,112-37 0,0-1 0,0 1 0,0-1 0,0 1 0,0-1 0,0 1 0,0-1 0,0 1 0,0 0 0,0 0 0,0 0 0,0-1 0,0 1 0,0 0 0,1 0 0,-2 2 0,2-3 0,0 1 0,0-1 0,0 1 0,0-1 0,0 0 0,0 1 0,1-1 0,-1 1 0,0-1 0,0 1 0,0-1 0,1 1 0,-1-1 0,0 0 0,0 1 0,1-1 0,-1 0 0,0 1 0,1-1 0,-1 0 0,1 1 0,-1-1 0,0 0 0,1 0 0,-1 1 0,1-1 0,-1 0 0,1 0 0,52 15 0,79 3-25,234 2 1,-258-17-89,2181 10-2767,-1749-16 2752,-473 2 272,-53-1 357,-17-1-313,-26-2 144,-580-13 1619,442 19-1897,-218-2-54,-704 4 0,673 18 0,401-18 0,0 0 0,0 1 0,0 1 0,-25 12 0,-11 4 0,44-18 0,0 1 0,1-1 0,-1 2 0,1-1 0,0 1 0,1-1 0,-1 2 0,1-1 0,0 1 0,0-1 0,-5 10 0,7-10 0,-1 0 0,1 0 0,-1 0 0,0 0 0,0-1 0,-1 0 0,0 0 0,1 0 0,-1 0 0,-1-1 0,1 0 0,0 0 0,-1 0 0,1 0 0,-9 1 0,13-4 0,-1 0 0,0 0 0,1 0 0,-1 0 0,1 0 0,-1-1 0,0 1 0,1-1 0,-1 1 0,1-1 0,-1 0 0,1 1 0,-1-1 0,1 0 0,-1 0 0,1 0 0,0 0 0,0 0 0,-1 0 0,1-1 0,0 1 0,0 0 0,0-1 0,0 1 0,1 0 0,-1-1 0,0 1 0,0-1 0,1 1 0,-1-1 0,1 0 0,0 1 0,-1-1 0,1-2 0,-3-8 0,1-1 0,0 0 0,1-16 0,0 22 0,3-61 0,0 38 0,-4-50 0,2 74 0,-1-1 0,0 0 0,0 1 0,-1-1 0,0 1 0,0 0 0,-1-1 0,1 1 0,-1 0 0,0 0 0,-1 1 0,-7-11 0,8 14 0,1 0 0,-1 0 0,1 0 0,-1 1 0,0-1 0,0 1 0,0-1 0,0 1 0,0 0 0,0 0 0,0 0 0,0 1 0,0-1 0,-1 1 0,1 0 0,0-1 0,0 2 0,0-1 0,-1 0 0,1 1 0,0-1 0,0 1 0,0 0 0,0 0 0,0 0 0,0 0 0,0 1 0,0-1 0,-3 3 0,-13 7 0,2 0 0,0 1 0,-23 21 0,26-21 0,-280 278 0,80-71 0,200-208 0,31-33 0,-4 6 0,197-283 0,-177 244 0,-2-2 0,-3-2 0,34-102 0,-76 178 0,-10 22 0,2 1 0,-166 321 0,187-358 0,0 0 0,-1 0 0,1 0 0,-1 0 0,0 0 0,1 0 0,-1-1 0,0 1 0,-1-1 0,1 1 0,0-1 0,-6 4 0,7-6 0,0 0 0,-1 1 0,1-1 0,-1 0 0,1 0 0,-1 0 0,1 0 0,-1 0 0,1 0 0,0 0 0,-1-1 0,1 1 0,-1 0 0,1-1 0,0 0 0,-1 1 0,1-1 0,0 0 0,-1 1 0,1-1 0,0 0 0,0 0 0,0 0 0,0 0 0,0 0 0,0 0 0,0 0 0,0 0 0,0-1 0,0-1 0,-26-34 0,3-2 0,1-1 0,2-1 0,-22-59 0,15 35 0,-12-20 0,27 69 0,6 23 0,3 32 0,3 510 0,4-282 0,-1-18 0,13-406 0,51-217 0,-27 176 0,-29 75 0,-14 225 0,-4-1 0,-4 0 0,-44 166 0,55-262 0,0-1 0,0 0 0,0 0 0,-1 1 0,0-1 0,0 0 0,0-1 0,0 1 0,-1 0 0,1-1 0,-1 1 0,-5 4 0,7-7 0,1-1 0,-1 0 0,1 0 0,-1 1 0,1-1 0,-1 0 0,0 0 0,1 0 0,-1 0 0,1 0 0,-1 0 0,0 0 0,1 0 0,-1 0 0,1 0 0,-1 0 0,0 0 0,1 0 0,-1 0 0,1 0 0,-1-1 0,1 1 0,-1 0 0,0 0 0,1-1 0,-1 1 0,1 0 0,0-1 0,-1 1 0,0-1 0,-1-2 0,0 0 0,0 0 0,0 0 0,0 0 0,1 0 0,-1 0 0,1 0 0,0 0 0,-1-4 0,-61-261 0,30 117 0,12 51 0,9 42 0,-28-90 0,40 148 0,0-1 0,0 0 0,0 1 0,-1-1 0,1 1 0,0-1 0,0 0 0,0 1 0,0-1 0,-1 0 0,1 1 0,0-1 0,-1 1 0,1-1 0,0 1 0,-1-1 0,1 1 0,-1-1 0,1 1 0,-1-1 0,1 1 0,-1 0 0,1-1 0,-1 1 0,1 0 0,-1-1 0,1 1 0,-1 0 0,0 0 0,1 0 0,-2-1 0,-9 23 0,-11 65 0,-17 159 0,22-120 0,-89 850 0,112-984 0,10-28 0,18-52 0,168-475 0,-183 481 0,-17 66 0,1 0 0,1 1 0,0-1 0,1 1 0,1 0 0,0 0 0,1 1 0,10-17 0,-15 29 0,-1 0 0,1 0 0,0 0 0,0 1 0,0-1 0,0 1 0,0-1 0,0 1 0,1 0 0,-1 0 0,0 0 0,1 0 0,-1 0 0,1 0 0,-1 0 0,1 1 0,-1 0 0,1-1 0,0 1 0,-1 0 0,1 0 0,-1 0 0,1 1 0,-1-1 0,1 1 0,-1-1 0,1 1 0,-1 0 0,5 2 0,7 3 0,0 1 0,-1 0 0,25 19 0,-19-12 0,132 93 0,27 19 0,-145-105 0,2-2 0,1 0 0,48 16 0,-76-32 0,-1 0 0,1-1 0,0 0 0,0-1 0,0 1 0,0-2 0,0 1 0,0-1 0,0 0 0,11-2 0,-13 0 0,0 0 0,0 0 0,0-1 0,0 1 0,0-1 0,0-1 0,-1 1 0,0-1 0,0 0 0,0 0 0,0 0 0,0-1 0,6-8 0,18-24 0,-2-1 0,-2-1 0,25-51 0,54-138 0,-56 117 0,-23 66 0,-25 44 0,1 0 0,-1 1 0,0-1 0,1 1 0,-1-1 0,1 1 0,-1-1 0,1 1 0,-1 0 0,1-1 0,-1 1 0,1-1 0,-1 1 0,1 0 0,0 0 0,-1-1 0,1 1 0,-1 0 0,1 0 0,0 0 0,-1 0 0,1 0 0,0 0 0,0 0 0,0 0 0,0 1 0,0 0 0,-1 0 0,1 0 0,0 0 0,-1 0 0,1 0 0,0 0 0,-1 0 0,1 0 0,-1 0 0,0 0 0,1 0 0,-1 0 0,0 0 0,0 0 0,1 0 0,-1 1 0,0 1 0,5 63 0,-8 131 0,-1-64 0,-35-247 0,32 85-1365,3 3-5461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21:27:28.669"/>
    </inkml:context>
    <inkml:brush xml:id="br0">
      <inkml:brushProperty name="width" value="0.35" units="cm"/>
      <inkml:brushProperty name="height" value="0.35" units="cm"/>
      <inkml:brushProperty name="color" value="#FFFFFF"/>
    </inkml:brush>
  </inkml:definitions>
  <inkml:trace contextRef="#ctx0" brushRef="#br0">4980 794 24575,'-34'-33'0,"-1"1"0,-2 3 0,-55-36 0,77 57 0,0 1 0,-1 0 0,0 1 0,0 0 0,0 2 0,0 0 0,-1 0 0,-27-1 0,-17 2 0,-65 6 0,32-1 0,-3175-2 0,3224-2 0,-49-9 0,-36-2 0,-281 13 0,194 1 0,209-1 0,1 0 0,-1 1 0,1 0 0,-1 1 0,1-1 0,0 2 0,0-1 0,0 1 0,0 0 0,0 0 0,0 1 0,1-1 0,-1 2 0,1-1 0,0 1 0,1 0 0,-1 0 0,1 0 0,-8 11 0,10-12 0,1 1 0,-1-1 0,0 1 0,1 0 0,0 0 0,0 0 0,1 0 0,-1 1 0,1-1 0,1 0 0,-1 1 0,0-1 0,1 0 0,0 1 0,1-1 0,-1 0 0,1 1 0,0-1 0,0 0 0,1 1 0,-1-1 0,1 0 0,0 0 0,1 0 0,-1-1 0,1 1 0,0 0 0,4 4 0,-2-4 0,0 0 0,0 0 0,1 0 0,0-1 0,0 0 0,0 0 0,1 0 0,-1-1 0,1 0 0,0 0 0,-1 0 0,2-1 0,-1 0 0,13 1 0,10 2 0,0-2 0,35-2 0,3511 0 0,-1646-3 0,-1850 3 0,92-3 0,-171 2 0,0 0 0,0 1 0,1-1 0,-1 0 0,0-1 0,1 1 0,-1 0 0,0 0 0,0 0 0,1-1 0,-1 1 0,0-1 0,0 1 0,0-1 0,0 1 0,1-1 0,-1 0 0,0 1 0,0-1 0,0 0 0,0 0 0,-1 0 0,1 0 0,1-1 0,-2 1 0,0-1 0,-1 1 0,1 0 0,0 0 0,-1 0 0,0 0 0,1 0 0,-1 0 0,1 0 0,-1 0 0,0 0 0,0 0 0,0 0 0,1 0 0,-1 0 0,0 0 0,0 1 0,0-1 0,-2 0 0,-61-33 0,38 25 0,0 1 0,0 1 0,-1 1 0,0 2 0,-33-2 0,-139 6 0,83 3 0,-1581-3 0,1428-13 0,10-1 0,-463 15 0,672-3 0,0-3 0,-62-14 0,59 9 0,-98-7 0,138 17 0,0 0 0,0-2 0,0 1 0,0-2 0,-18-4 0,28 5 0,-1 1 0,1 0 0,0-1 0,0 1 0,0-1 0,0 0 0,0 0 0,0 0 0,0-1 0,1 1 0,-1-1 0,1 1 0,0-1 0,0 0 0,0 0 0,0 0 0,0 0 0,0 0 0,1 0 0,0 0 0,-1-1 0,1 1 0,0-1 0,0-5 0,0-4 0,0 1 0,2-1 0,-1 1 0,2 0 0,-1-1 0,2 1 0,0 0 0,0 0 0,1 0 0,0 0 0,1 1 0,1-1 0,0 1 0,0 1 0,14-18 0,10-9 0,2 1 0,65-57 0,-42 42 0,112-105-1365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31T19:24:32.467"/>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31T19:24:34.361"/>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31T19:24:36.393"/>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31T19:24:37.908"/>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31T16:30:19.752"/>
    </inkml:context>
    <inkml:brush xml:id="br0">
      <inkml:brushProperty name="width" value="0.035" units="cm"/>
      <inkml:brushProperty name="height" value="0.035" units="cm"/>
      <inkml:brushProperty name="color" value="#E71224"/>
    </inkml:brush>
  </inkml:definitions>
  <inkml:trace contextRef="#ctx0" brushRef="#br0">185 0 24484,'-185'319'0,"370"0"0,183-319 0,-184-319 0,-368 0 0,-184 319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3/31/2025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22</a:t>
            </a:fld>
            <a:endParaRPr lang="en-US" dirty="0"/>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3/31/2025</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3/31/2025</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nmmb.state.nm.u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7" Type="http://schemas.openxmlformats.org/officeDocument/2006/relationships/image" Target="../media/image19.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ustomXml" Target="../ink/ink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9.png"/><Relationship Id="rId7" Type="http://schemas.openxmlformats.org/officeDocument/2006/relationships/customXml" Target="../ink/ink5.xml"/><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customXml" Target="../ink/ink8.xml"/><Relationship Id="rId5" Type="http://schemas.openxmlformats.org/officeDocument/2006/relationships/image" Target="../media/image30.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customXml" Target="../ink/ink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customXml" Target="../ink/ink10.xml"/><Relationship Id="rId2" Type="http://schemas.openxmlformats.org/officeDocument/2006/relationships/hyperlink" Target="mailto:nm.medicalboard@nmmb.nm.gov" TargetMode="Externa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customXml" Target="../ink/ink9.xml"/><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customXml" Target="../ink/ink11.xml"/></Relationships>
</file>

<file path=ppt/slides/_rels/slide22.xml.rels><?xml version="1.0" encoding="UTF-8" standalone="yes"?>
<Relationships xmlns="http://schemas.openxmlformats.org/package/2006/relationships"><Relationship Id="rId3" Type="http://schemas.openxmlformats.org/officeDocument/2006/relationships/hyperlink" Target="http://www.nmmb.state.nm.u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nmmb.state.nm.us/medical-board-statute/" TargetMode="External"/><Relationship Id="rId5" Type="http://schemas.openxmlformats.org/officeDocument/2006/relationships/image" Target="../media/image31.png"/><Relationship Id="rId4" Type="http://schemas.openxmlformats.org/officeDocument/2006/relationships/hyperlink" Target="https://nmrldlpi.my.site.com/nmmb/s/logi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provider@gmail.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5791200" cy="2387600"/>
          </a:xfrm>
        </p:spPr>
        <p:txBody>
          <a:bodyPr anchor="ctr" anchorCtr="0">
            <a:normAutofit/>
          </a:bodyPr>
          <a:lstStyle/>
          <a:p>
            <a:pPr algn="ctr"/>
            <a:r>
              <a:rPr lang="en-US" sz="4800" dirty="0">
                <a:solidFill>
                  <a:schemeClr val="bg1"/>
                </a:solidFill>
              </a:rPr>
              <a:t>Welcome to the </a:t>
            </a:r>
            <a:br>
              <a:rPr lang="en-US" sz="4800" dirty="0">
                <a:solidFill>
                  <a:schemeClr val="bg1"/>
                </a:solidFill>
              </a:rPr>
            </a:br>
            <a:r>
              <a:rPr lang="en-US" sz="4800" dirty="0">
                <a:solidFill>
                  <a:schemeClr val="bg1"/>
                </a:solidFill>
              </a:rPr>
              <a:t>NM Medical Board</a:t>
            </a:r>
          </a:p>
        </p:txBody>
      </p:sp>
      <p:sp>
        <p:nvSpPr>
          <p:cNvPr id="3" name="Subtitle 2"/>
          <p:cNvSpPr>
            <a:spLocks noGrp="1"/>
          </p:cNvSpPr>
          <p:nvPr>
            <p:ph type="subTitle" idx="4294967295"/>
          </p:nvPr>
        </p:nvSpPr>
        <p:spPr>
          <a:xfrm>
            <a:off x="1808641" y="3429000"/>
            <a:ext cx="4287359" cy="822960"/>
          </a:xfrm>
        </p:spPr>
        <p:txBody>
          <a:bodyPr>
            <a:normAutofit/>
          </a:bodyPr>
          <a:lstStyle/>
          <a:p>
            <a:pPr marL="0" indent="0" algn="ctr">
              <a:buNone/>
            </a:pPr>
            <a:r>
              <a:rPr lang="en-US" sz="2400" dirty="0">
                <a:solidFill>
                  <a:schemeClr val="bg1"/>
                </a:solidFill>
                <a:latin typeface="+mj-lt"/>
              </a:rPr>
              <a:t>2025 Renewal Tutorial</a:t>
            </a:r>
          </a:p>
        </p:txBody>
      </p:sp>
      <p:pic>
        <p:nvPicPr>
          <p:cNvPr id="6" name="Picture 5" descr="A logo with a sun in the center&#10;&#10;Description automatically generated">
            <a:extLst>
              <a:ext uri="{FF2B5EF4-FFF2-40B4-BE49-F238E27FC236}">
                <a16:creationId xmlns:a16="http://schemas.microsoft.com/office/drawing/2014/main" id="{A412BE88-5AA4-A2A6-0F1B-232A4A48DBC4}"/>
              </a:ext>
            </a:extLst>
          </p:cNvPr>
          <p:cNvPicPr>
            <a:picLocks noChangeAspect="1"/>
          </p:cNvPicPr>
          <p:nvPr/>
        </p:nvPicPr>
        <p:blipFill>
          <a:blip r:embed="rId3"/>
          <a:stretch>
            <a:fillRect/>
          </a:stretch>
        </p:blipFill>
        <p:spPr>
          <a:xfrm>
            <a:off x="7049022" y="430562"/>
            <a:ext cx="4762500" cy="4762500"/>
          </a:xfrm>
          <a:prstGeom prst="rect">
            <a:avLst/>
          </a:prstGeom>
        </p:spPr>
      </p:pic>
      <p:sp>
        <p:nvSpPr>
          <p:cNvPr id="7" name="TextBox 6">
            <a:extLst>
              <a:ext uri="{FF2B5EF4-FFF2-40B4-BE49-F238E27FC236}">
                <a16:creationId xmlns:a16="http://schemas.microsoft.com/office/drawing/2014/main" id="{489D49BC-F42D-1496-1E50-6F9AC2BE132C}"/>
              </a:ext>
            </a:extLst>
          </p:cNvPr>
          <p:cNvSpPr txBox="1"/>
          <p:nvPr/>
        </p:nvSpPr>
        <p:spPr>
          <a:xfrm>
            <a:off x="2891117" y="5401101"/>
            <a:ext cx="6831105" cy="830997"/>
          </a:xfrm>
          <a:prstGeom prst="rect">
            <a:avLst/>
          </a:prstGeom>
          <a:noFill/>
        </p:spPr>
        <p:txBody>
          <a:bodyPr wrap="square" rtlCol="0">
            <a:spAutoFit/>
          </a:bodyPr>
          <a:lstStyle/>
          <a:p>
            <a:r>
              <a:rPr lang="en-US" sz="4800" dirty="0">
                <a:solidFill>
                  <a:schemeClr val="bg1"/>
                </a:solidFill>
                <a:hlinkClick r:id="rId4"/>
              </a:rPr>
              <a:t>www.nmmb.state.nm.us</a:t>
            </a:r>
            <a:endParaRPr lang="en-US" sz="4800" dirty="0">
              <a:solidFill>
                <a:schemeClr val="bg1"/>
              </a:solidFill>
            </a:endParaRPr>
          </a:p>
        </p:txBody>
      </p:sp>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Completing the Renewal</a:t>
            </a:r>
            <a:endParaRPr lang="en-US" dirty="0">
              <a:latin typeface="Segoe UI Light" panose="020B0502040204020203" pitchFamily="34" charset="0"/>
              <a:cs typeface="Segoe UI Light" panose="020B0502040204020203" pitchFamily="34" charset="0"/>
            </a:endParaRP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b="1" dirty="0"/>
              <a:t>Introduction Page</a:t>
            </a:r>
            <a:r>
              <a:rPr lang="en-US" dirty="0"/>
              <a:t>:</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39" y="1958189"/>
            <a:ext cx="3524621" cy="121421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This is an introduction and welcome message with helpful information and expectations as you move the renewal process.</a:t>
            </a:r>
          </a:p>
        </p:txBody>
      </p:sp>
      <p:cxnSp>
        <p:nvCxnSpPr>
          <p:cNvPr id="20" name="Straight Connector 19">
            <a:extLst>
              <a:ext uri="{C183D7F6-B498-43B3-948B-1728B52AA6E4}">
                <adec:decorative xmlns:adec="http://schemas.microsoft.com/office/drawing/2017/decorative" val="1"/>
              </a:ext>
            </a:extLst>
          </p:cNvPr>
          <p:cNvCxnSpPr/>
          <p:nvPr/>
        </p:nvCxnSpPr>
        <p:spPr>
          <a:xfrm>
            <a:off x="4435750" y="145549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11BD38D-F6B4-201F-FD20-FF5E3784156C}"/>
              </a:ext>
            </a:extLst>
          </p:cNvPr>
          <p:cNvPicPr>
            <a:picLocks noChangeAspect="1"/>
          </p:cNvPicPr>
          <p:nvPr/>
        </p:nvPicPr>
        <p:blipFill>
          <a:blip r:embed="rId2"/>
          <a:stretch>
            <a:fillRect/>
          </a:stretch>
        </p:blipFill>
        <p:spPr>
          <a:xfrm>
            <a:off x="4710889" y="2118953"/>
            <a:ext cx="6922388" cy="3694038"/>
          </a:xfrm>
          <a:prstGeom prst="rect">
            <a:avLst/>
          </a:prstGeom>
        </p:spPr>
      </p:pic>
    </p:spTree>
    <p:extLst>
      <p:ext uri="{BB962C8B-B14F-4D97-AF65-F5344CB8AC3E}">
        <p14:creationId xmlns:p14="http://schemas.microsoft.com/office/powerpoint/2010/main" val="2509393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Completing the Renewal</a:t>
            </a:r>
            <a:endParaRPr lang="en-US" dirty="0">
              <a:latin typeface="Segoe UI Light" panose="020B0502040204020203" pitchFamily="34" charset="0"/>
              <a:cs typeface="Segoe UI Light" panose="020B0502040204020203" pitchFamily="34" charset="0"/>
            </a:endParaRP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b="1" dirty="0"/>
              <a:t>Renewal Determination</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39" y="1958189"/>
            <a:ext cx="3524621"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This describes the fees and other important information .</a:t>
            </a:r>
          </a:p>
        </p:txBody>
      </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sz="1400" dirty="0">
              <a:solidFill>
                <a:prstClr val="black">
                  <a:lumMod val="75000"/>
                  <a:lumOff val="25000"/>
                </a:prstClr>
              </a:solidFill>
              <a:cs typeface="Segoe UI" panose="020B0502040204020203" pitchFamily="34" charset="0"/>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4410383" y="145549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59A1A33-F7AE-7D01-5D34-29F641888E8E}"/>
              </a:ext>
            </a:extLst>
          </p:cNvPr>
          <p:cNvPicPr>
            <a:picLocks noChangeAspect="1"/>
          </p:cNvPicPr>
          <p:nvPr/>
        </p:nvPicPr>
        <p:blipFill>
          <a:blip r:embed="rId2"/>
          <a:stretch>
            <a:fillRect/>
          </a:stretch>
        </p:blipFill>
        <p:spPr>
          <a:xfrm>
            <a:off x="4616495" y="2219927"/>
            <a:ext cx="7102515" cy="3531781"/>
          </a:xfrm>
          <a:prstGeom prst="rect">
            <a:avLst/>
          </a:prstGeom>
        </p:spPr>
      </p:pic>
    </p:spTree>
    <p:extLst>
      <p:ext uri="{BB962C8B-B14F-4D97-AF65-F5344CB8AC3E}">
        <p14:creationId xmlns:p14="http://schemas.microsoft.com/office/powerpoint/2010/main" val="2596833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b="1" dirty="0"/>
              <a:t>Personal Information</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39" y="1958189"/>
            <a:ext cx="3524621"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Complete all fields that have red </a:t>
            </a:r>
            <a:r>
              <a:rPr lang="en-US" sz="1800" dirty="0">
                <a:solidFill>
                  <a:srgbClr val="FF0000"/>
                </a:solidFill>
                <a:latin typeface="Segoe UI" panose="020B0502040204020203" pitchFamily="34" charset="0"/>
                <a:cs typeface="Segoe UI" panose="020B0502040204020203" pitchFamily="34" charset="0"/>
              </a:rPr>
              <a:t>*</a:t>
            </a:r>
          </a:p>
        </p:txBody>
      </p:sp>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936927"/>
            <a:ext cx="3524617" cy="145610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cs typeface="Segoe UI" panose="020B0502040204020203" pitchFamily="34" charset="0"/>
              </a:rPr>
              <a:t>Gray fields are information you already entered during your registration and cannot be changed here.</a:t>
            </a:r>
          </a:p>
        </p:txBody>
      </p:sp>
      <p:grpSp>
        <p:nvGrpSpPr>
          <p:cNvPr id="26" name="Group 25" descr="Small circle with number 3 inside  indicating step 3"/>
          <p:cNvGrpSpPr/>
          <p:nvPr/>
        </p:nvGrpSpPr>
        <p:grpSpPr bwMode="blackWhite">
          <a:xfrm>
            <a:off x="557319" y="434423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1076798" y="4360521"/>
            <a:ext cx="3688443" cy="56856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6400" dirty="0">
                <a:solidFill>
                  <a:prstClr val="black">
                    <a:lumMod val="75000"/>
                    <a:lumOff val="25000"/>
                  </a:prstClr>
                </a:solidFill>
                <a:latin typeface="Segoe UI" panose="020B0502040204020203" pitchFamily="34" charset="0"/>
                <a:cs typeface="Segoe UI" panose="020B0502040204020203" pitchFamily="34" charset="0"/>
              </a:rPr>
              <a:t>Please make sure to enter your addresses correctly and select which address you want to receive correspondence to.</a:t>
            </a:r>
          </a:p>
          <a:p>
            <a:pPr marL="0" indent="0">
              <a:spcAft>
                <a:spcPts val="2000"/>
              </a:spcAft>
              <a:buNone/>
            </a:pPr>
            <a:endParaRPr lang="en-US" sz="6400" dirty="0">
              <a:solidFill>
                <a:prstClr val="black">
                  <a:lumMod val="75000"/>
                  <a:lumOff val="25000"/>
                </a:prstClr>
              </a:solidFill>
              <a:latin typeface="Segoe UI" panose="020B0502040204020203" pitchFamily="34" charset="0"/>
              <a:cs typeface="Segoe UI" panose="020B0502040204020203" pitchFamily="34" charset="0"/>
            </a:endParaRPr>
          </a:p>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Content Placeholder 17"/>
          <p:cNvSpPr txBox="1">
            <a:spLocks/>
          </p:cNvSpPr>
          <p:nvPr/>
        </p:nvSpPr>
        <p:spPr>
          <a:xfrm>
            <a:off x="1038800" y="4945376"/>
            <a:ext cx="3449878" cy="159538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 </a:t>
            </a:r>
            <a:endParaRPr lang="en-US" dirty="0">
              <a:solidFill>
                <a:srgbClr val="404040"/>
              </a:solidFill>
              <a:latin typeface="Segoe UI Semibold" panose="020B0702040204020203" pitchFamily="34" charset="0"/>
              <a:cs typeface="Segoe UI Semibold" panose="020B0702040204020203" pitchFamily="34" charset="0"/>
            </a:endParaRPr>
          </a:p>
          <a:p>
            <a:pPr marL="0" indent="0">
              <a:spcAft>
                <a:spcPts val="2000"/>
              </a:spcAft>
              <a:buNone/>
            </a:pPr>
            <a:endParaRPr lang="en-US" dirty="0">
              <a:solidFill>
                <a:prstClr val="black">
                  <a:lumMod val="75000"/>
                  <a:lumOff val="25000"/>
                </a:prstClr>
              </a:solidFill>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4766646" y="145549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C0A42879-099C-2253-DB8F-620120AB404F}"/>
              </a:ext>
            </a:extLst>
          </p:cNvPr>
          <p:cNvSpPr>
            <a:spLocks noGrp="1"/>
          </p:cNvSpPr>
          <p:nvPr>
            <p:ph type="title"/>
          </p:nvPr>
        </p:nvSpPr>
        <p:spPr/>
        <p:txBody>
          <a:bodyPr/>
          <a:lstStyle/>
          <a:p>
            <a:r>
              <a:rPr lang="en-US" dirty="0"/>
              <a:t>Completing the Renewal</a:t>
            </a:r>
          </a:p>
        </p:txBody>
      </p:sp>
      <p:pic>
        <p:nvPicPr>
          <p:cNvPr id="6" name="Picture 5">
            <a:extLst>
              <a:ext uri="{FF2B5EF4-FFF2-40B4-BE49-F238E27FC236}">
                <a16:creationId xmlns:a16="http://schemas.microsoft.com/office/drawing/2014/main" id="{805C4B42-D6E1-2349-57E5-0ABEAF053C6C}"/>
              </a:ext>
            </a:extLst>
          </p:cNvPr>
          <p:cNvPicPr>
            <a:picLocks noChangeAspect="1"/>
          </p:cNvPicPr>
          <p:nvPr/>
        </p:nvPicPr>
        <p:blipFill>
          <a:blip r:embed="rId2"/>
          <a:stretch>
            <a:fillRect/>
          </a:stretch>
        </p:blipFill>
        <p:spPr>
          <a:xfrm>
            <a:off x="5263837" y="1223232"/>
            <a:ext cx="6297797" cy="5372314"/>
          </a:xfrm>
          <a:prstGeom prst="rect">
            <a:avLst/>
          </a:prstGeom>
        </p:spPr>
      </p:pic>
    </p:spTree>
    <p:extLst>
      <p:ext uri="{BB962C8B-B14F-4D97-AF65-F5344CB8AC3E}">
        <p14:creationId xmlns:p14="http://schemas.microsoft.com/office/powerpoint/2010/main" val="1319149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Completing the Renewal</a:t>
            </a:r>
            <a:endParaRPr lang="en-US" dirty="0">
              <a:latin typeface="Segoe UI Light" panose="020B0502040204020203" pitchFamily="34" charset="0"/>
              <a:cs typeface="Segoe UI Light" panose="020B0502040204020203" pitchFamily="34" charset="0"/>
            </a:endParaRP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b="1" dirty="0"/>
              <a:t>Specialty Board Certification</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39" y="1958189"/>
            <a:ext cx="3524621"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Click on “Add New” to enter and select your Specialty Information.</a:t>
            </a:r>
            <a:endParaRPr lang="en-US" sz="1800" dirty="0">
              <a:solidFill>
                <a:srgbClr val="FF0000"/>
              </a:solidFill>
              <a:latin typeface="Segoe UI" panose="020B0502040204020203" pitchFamily="34" charset="0"/>
              <a:cs typeface="Segoe UI" panose="020B0502040204020203" pitchFamily="34" charset="0"/>
            </a:endParaRPr>
          </a:p>
        </p:txBody>
      </p:sp>
      <p:sp>
        <p:nvSpPr>
          <p:cNvPr id="25" name="Content Placeholder 17"/>
          <p:cNvSpPr txBox="1">
            <a:spLocks/>
          </p:cNvSpPr>
          <p:nvPr/>
        </p:nvSpPr>
        <p:spPr>
          <a:xfrm>
            <a:off x="1066039" y="2936927"/>
            <a:ext cx="3126450" cy="145610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sz="1600" dirty="0">
              <a:solidFill>
                <a:prstClr val="black">
                  <a:lumMod val="75000"/>
                  <a:lumOff val="25000"/>
                </a:prstClr>
              </a:solidFill>
              <a:cs typeface="Segoe UI" panose="020B0502040204020203" pitchFamily="34" charset="0"/>
            </a:endParaRPr>
          </a:p>
        </p:txBody>
      </p:sp>
      <p:sp>
        <p:nvSpPr>
          <p:cNvPr id="17" name="Content Placeholder 17"/>
          <p:cNvSpPr txBox="1">
            <a:spLocks/>
          </p:cNvSpPr>
          <p:nvPr/>
        </p:nvSpPr>
        <p:spPr>
          <a:xfrm>
            <a:off x="1038800" y="4945376"/>
            <a:ext cx="3449878" cy="159538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 </a:t>
            </a:r>
            <a:endParaRPr lang="en-US" dirty="0">
              <a:solidFill>
                <a:srgbClr val="404040"/>
              </a:solidFill>
              <a:latin typeface="Segoe UI Semibold" panose="020B0702040204020203" pitchFamily="34" charset="0"/>
              <a:cs typeface="Segoe UI Semibold" panose="020B0702040204020203" pitchFamily="34" charset="0"/>
            </a:endParaRPr>
          </a:p>
          <a:p>
            <a:pPr marL="0" indent="0">
              <a:spcAft>
                <a:spcPts val="2000"/>
              </a:spcAft>
              <a:buNone/>
            </a:pPr>
            <a:endParaRPr lang="en-US" dirty="0">
              <a:solidFill>
                <a:prstClr val="black">
                  <a:lumMod val="75000"/>
                  <a:lumOff val="25000"/>
                </a:prstClr>
              </a:solidFill>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4192488" y="145549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7F9FC78-B9FD-6AB3-7175-1E4D176F179D}"/>
              </a:ext>
            </a:extLst>
          </p:cNvPr>
          <p:cNvPicPr>
            <a:picLocks noChangeAspect="1"/>
          </p:cNvPicPr>
          <p:nvPr/>
        </p:nvPicPr>
        <p:blipFill>
          <a:blip r:embed="rId2"/>
          <a:stretch>
            <a:fillRect/>
          </a:stretch>
        </p:blipFill>
        <p:spPr>
          <a:xfrm>
            <a:off x="4249130" y="1809696"/>
            <a:ext cx="7702871" cy="4731063"/>
          </a:xfrm>
          <a:prstGeom prst="rect">
            <a:avLst/>
          </a:prstGeom>
        </p:spPr>
      </p:pic>
    </p:spTree>
    <p:extLst>
      <p:ext uri="{BB962C8B-B14F-4D97-AF65-F5344CB8AC3E}">
        <p14:creationId xmlns:p14="http://schemas.microsoft.com/office/powerpoint/2010/main" val="1609693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Completing the Renewal</a:t>
            </a:r>
            <a:endParaRPr lang="en-US" dirty="0">
              <a:latin typeface="Segoe UI Light" panose="020B0502040204020203" pitchFamily="34" charset="0"/>
              <a:cs typeface="Segoe UI Light" panose="020B0502040204020203" pitchFamily="34" charset="0"/>
            </a:endParaRPr>
          </a:p>
        </p:txBody>
      </p:sp>
      <p:sp>
        <p:nvSpPr>
          <p:cNvPr id="30" name="Content Placeholder 17"/>
          <p:cNvSpPr txBox="1">
            <a:spLocks/>
          </p:cNvSpPr>
          <p:nvPr/>
        </p:nvSpPr>
        <p:spPr>
          <a:xfrm>
            <a:off x="541609" y="1455491"/>
            <a:ext cx="4225037"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b="1" dirty="0"/>
              <a:t>Continuing Medical Education</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39" y="1958188"/>
            <a:ext cx="3524621" cy="426532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Answer all questions and click “Add New” to enter your CME information.</a:t>
            </a:r>
          </a:p>
          <a:p>
            <a:pPr marL="0" indent="0">
              <a:lnSpc>
                <a:spcPct val="100000"/>
              </a:lnSpc>
              <a:spcBef>
                <a:spcPts val="600"/>
              </a:spcBef>
              <a:spcAft>
                <a:spcPts val="6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	</a:t>
            </a:r>
          </a:p>
          <a:p>
            <a:pPr marL="0" indent="0">
              <a:spcAft>
                <a:spcPts val="2000"/>
              </a:spcAft>
              <a:buNone/>
            </a:pP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a:p>
            <a:pPr marL="0" indent="0">
              <a:spcAft>
                <a:spcPts val="2000"/>
              </a:spcAft>
              <a:buNone/>
            </a:pPr>
            <a:endParaRPr lang="en-US" sz="1800" dirty="0">
              <a:solidFill>
                <a:srgbClr val="FF0000"/>
              </a:solidFill>
              <a:latin typeface="Segoe UI" panose="020B0502040204020203" pitchFamily="34" charset="0"/>
              <a:cs typeface="Segoe UI" panose="020B0502040204020203" pitchFamily="34" charset="0"/>
            </a:endParaRPr>
          </a:p>
        </p:txBody>
      </p:sp>
      <p:sp>
        <p:nvSpPr>
          <p:cNvPr id="17" name="Content Placeholder 17"/>
          <p:cNvSpPr txBox="1">
            <a:spLocks/>
          </p:cNvSpPr>
          <p:nvPr/>
        </p:nvSpPr>
        <p:spPr>
          <a:xfrm>
            <a:off x="1038800" y="4945376"/>
            <a:ext cx="3449878" cy="159538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 </a:t>
            </a:r>
            <a:endParaRPr lang="en-US" dirty="0">
              <a:solidFill>
                <a:srgbClr val="404040"/>
              </a:solidFill>
              <a:latin typeface="Segoe UI Semibold" panose="020B0702040204020203" pitchFamily="34" charset="0"/>
              <a:cs typeface="Segoe UI Semibold" panose="020B0702040204020203" pitchFamily="34" charset="0"/>
            </a:endParaRPr>
          </a:p>
          <a:p>
            <a:pPr marL="0" indent="0">
              <a:spcAft>
                <a:spcPts val="2000"/>
              </a:spcAft>
              <a:buNone/>
            </a:pPr>
            <a:endParaRPr lang="en-US" dirty="0">
              <a:solidFill>
                <a:prstClr val="black">
                  <a:lumMod val="75000"/>
                  <a:lumOff val="25000"/>
                </a:prstClr>
              </a:solidFill>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4766646" y="145549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79424A4-0645-84FD-2DFD-E6F79D3FE0F9}"/>
              </a:ext>
            </a:extLst>
          </p:cNvPr>
          <p:cNvPicPr>
            <a:picLocks noChangeAspect="1"/>
          </p:cNvPicPr>
          <p:nvPr/>
        </p:nvPicPr>
        <p:blipFill>
          <a:blip r:embed="rId2"/>
          <a:stretch>
            <a:fillRect/>
          </a:stretch>
        </p:blipFill>
        <p:spPr>
          <a:xfrm>
            <a:off x="4792481" y="1528599"/>
            <a:ext cx="7115982" cy="4756076"/>
          </a:xfrm>
          <a:prstGeom prst="rect">
            <a:avLst/>
          </a:prstGeom>
        </p:spPr>
      </p:pic>
      <p:pic>
        <p:nvPicPr>
          <p:cNvPr id="7" name="Picture 6">
            <a:extLst>
              <a:ext uri="{FF2B5EF4-FFF2-40B4-BE49-F238E27FC236}">
                <a16:creationId xmlns:a16="http://schemas.microsoft.com/office/drawing/2014/main" id="{49DD9865-1661-C958-24A2-B93F994AA245}"/>
              </a:ext>
            </a:extLst>
          </p:cNvPr>
          <p:cNvPicPr>
            <a:picLocks noChangeAspect="1"/>
          </p:cNvPicPr>
          <p:nvPr/>
        </p:nvPicPr>
        <p:blipFill>
          <a:blip r:embed="rId3"/>
          <a:stretch>
            <a:fillRect/>
          </a:stretch>
        </p:blipFill>
        <p:spPr>
          <a:xfrm>
            <a:off x="148574" y="2501703"/>
            <a:ext cx="4618072" cy="2800209"/>
          </a:xfrm>
          <a:prstGeom prst="rect">
            <a:avLst/>
          </a:prstGeom>
        </p:spPr>
      </p:pic>
      <p:sp>
        <p:nvSpPr>
          <p:cNvPr id="2" name="TextBox 1">
            <a:extLst>
              <a:ext uri="{FF2B5EF4-FFF2-40B4-BE49-F238E27FC236}">
                <a16:creationId xmlns:a16="http://schemas.microsoft.com/office/drawing/2014/main" id="{6CC33D33-1DED-78CE-93DD-0F63911AA634}"/>
              </a:ext>
            </a:extLst>
          </p:cNvPr>
          <p:cNvSpPr txBox="1"/>
          <p:nvPr/>
        </p:nvSpPr>
        <p:spPr>
          <a:xfrm>
            <a:off x="5640572" y="297180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C3173D13-025A-7023-C714-1EE35CB6E53A}"/>
              </a:ext>
            </a:extLst>
          </p:cNvPr>
          <p:cNvSpPr txBox="1"/>
          <p:nvPr/>
        </p:nvSpPr>
        <p:spPr>
          <a:xfrm>
            <a:off x="148574" y="5326065"/>
            <a:ext cx="4592237" cy="1661993"/>
          </a:xfrm>
          <a:prstGeom prst="rect">
            <a:avLst/>
          </a:prstGeom>
          <a:noFill/>
        </p:spPr>
        <p:txBody>
          <a:bodyPr wrap="square" rtlCol="0">
            <a:spAutoFit/>
          </a:bodyPr>
          <a:lstStyle/>
          <a:p>
            <a:r>
              <a:rPr lang="en-US" sz="1200">
                <a:solidFill>
                  <a:srgbClr val="FF0000"/>
                </a:solidFill>
                <a:effectLst/>
                <a:latin typeface="Aptos" panose="020B0004020202020204" pitchFamily="34" charset="0"/>
                <a:ea typeface="Aptos" panose="020B0004020202020204" pitchFamily="34" charset="0"/>
                <a:cs typeface="Aptos" panose="020B0004020202020204" pitchFamily="34" charset="0"/>
              </a:rPr>
              <a:t> </a:t>
            </a:r>
            <a:r>
              <a:rPr lang="en-US" sz="1200" dirty="0">
                <a:solidFill>
                  <a:srgbClr val="FF0000"/>
                </a:solidFill>
                <a:effectLst/>
                <a:latin typeface="Aptos" panose="020B0004020202020204" pitchFamily="34" charset="0"/>
                <a:ea typeface="Aptos" panose="020B0004020202020204" pitchFamily="34" charset="0"/>
                <a:cs typeface="Aptos" panose="020B0004020202020204" pitchFamily="34" charset="0"/>
              </a:rPr>
              <a:t>The New Mexico Medical Board requires 75 hours of CME to include 5 hours in pain management (if you hold a NM CSR or DEA) each renewal cycle. The audit will randomly select 10 percent from the licensees that renew this cycle. The New Mexico Medical Board utilizes CE broker to complete our CME audit every year. If you are selected, you will receive an email/letter from CE Broker in September of 2025.</a:t>
            </a:r>
          </a:p>
          <a:p>
            <a:endParaRPr lang="en-US" dirty="0"/>
          </a:p>
        </p:txBody>
      </p:sp>
    </p:spTree>
    <p:extLst>
      <p:ext uri="{BB962C8B-B14F-4D97-AF65-F5344CB8AC3E}">
        <p14:creationId xmlns:p14="http://schemas.microsoft.com/office/powerpoint/2010/main" val="2373326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Completing the Renewal</a:t>
            </a:r>
            <a:endParaRPr lang="en-US" dirty="0">
              <a:latin typeface="Segoe UI Light" panose="020B0502040204020203" pitchFamily="34" charset="0"/>
              <a:cs typeface="Segoe UI Light" panose="020B0502040204020203" pitchFamily="34" charset="0"/>
            </a:endParaRP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b="1" dirty="0"/>
              <a:t>Professional Practice Questions</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39" y="1958188"/>
            <a:ext cx="3524621" cy="97874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Read each questions carefully and answer accordingly. Please note, some questions may have changed since your last renewal.</a:t>
            </a:r>
            <a:endParaRPr lang="en-US" sz="1800" dirty="0">
              <a:solidFill>
                <a:srgbClr val="FF0000"/>
              </a:solidFill>
              <a:latin typeface="Segoe UI" panose="020B0502040204020203" pitchFamily="34" charset="0"/>
              <a:cs typeface="Segoe UI" panose="020B0502040204020203" pitchFamily="34" charset="0"/>
            </a:endParaRPr>
          </a:p>
        </p:txBody>
      </p:sp>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936928"/>
            <a:ext cx="3524617" cy="85503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cs typeface="Segoe UI" panose="020B0502040204020203" pitchFamily="34" charset="0"/>
              </a:rPr>
              <a:t>If additional information is needed regarding a questions, a text box will appear for you to provide additional information.</a:t>
            </a:r>
          </a:p>
        </p:txBody>
      </p:sp>
      <p:grpSp>
        <p:nvGrpSpPr>
          <p:cNvPr id="26" name="Group 25" descr="Small circle with number 3 inside  indicating step 3"/>
          <p:cNvGrpSpPr/>
          <p:nvPr/>
        </p:nvGrpSpPr>
        <p:grpSpPr bwMode="blackWhite">
          <a:xfrm>
            <a:off x="537785" y="4125756"/>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984124" y="4108306"/>
            <a:ext cx="3688443" cy="167580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You may have to upload additional documents later in the renewal. If there are incidents that you have already reported to the Board, please state that it has previously been reported to the Board.</a:t>
            </a:r>
          </a:p>
          <a:p>
            <a:pPr marL="0" indent="0">
              <a:spcAft>
                <a:spcPts val="2000"/>
              </a:spcAft>
              <a:buNone/>
            </a:pP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Content Placeholder 17"/>
          <p:cNvSpPr txBox="1">
            <a:spLocks/>
          </p:cNvSpPr>
          <p:nvPr/>
        </p:nvSpPr>
        <p:spPr>
          <a:xfrm>
            <a:off x="1038800" y="4945376"/>
            <a:ext cx="3449878" cy="159538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 </a:t>
            </a:r>
            <a:endParaRPr lang="en-US" dirty="0">
              <a:solidFill>
                <a:srgbClr val="404040"/>
              </a:solidFill>
              <a:latin typeface="Segoe UI Semibold" panose="020B0702040204020203" pitchFamily="34" charset="0"/>
              <a:cs typeface="Segoe UI Semibold" panose="020B0702040204020203" pitchFamily="34" charset="0"/>
            </a:endParaRPr>
          </a:p>
          <a:p>
            <a:pPr marL="0" indent="0">
              <a:spcAft>
                <a:spcPts val="2000"/>
              </a:spcAft>
              <a:buNone/>
            </a:pPr>
            <a:endParaRPr lang="en-US" dirty="0">
              <a:solidFill>
                <a:prstClr val="black">
                  <a:lumMod val="75000"/>
                  <a:lumOff val="25000"/>
                </a:prstClr>
              </a:solidFill>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4615180" y="1515420"/>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2D2857B-B060-89DB-395F-234019F4B82B}"/>
              </a:ext>
            </a:extLst>
          </p:cNvPr>
          <p:cNvPicPr>
            <a:picLocks noChangeAspect="1"/>
          </p:cNvPicPr>
          <p:nvPr/>
        </p:nvPicPr>
        <p:blipFill>
          <a:blip r:embed="rId2"/>
          <a:stretch>
            <a:fillRect/>
          </a:stretch>
        </p:blipFill>
        <p:spPr>
          <a:xfrm>
            <a:off x="4656916" y="1646327"/>
            <a:ext cx="7213465" cy="4475020"/>
          </a:xfrm>
          <a:prstGeom prst="rect">
            <a:avLst/>
          </a:prstGeom>
        </p:spPr>
      </p:pic>
    </p:spTree>
    <p:extLst>
      <p:ext uri="{BB962C8B-B14F-4D97-AF65-F5344CB8AC3E}">
        <p14:creationId xmlns:p14="http://schemas.microsoft.com/office/powerpoint/2010/main" val="968716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Completing the Renewal</a:t>
            </a:r>
            <a:endParaRPr lang="en-US" dirty="0">
              <a:latin typeface="Segoe UI Light" panose="020B0502040204020203" pitchFamily="34" charset="0"/>
              <a:cs typeface="Segoe UI Light" panose="020B0502040204020203" pitchFamily="34" charset="0"/>
            </a:endParaRP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b="1" dirty="0"/>
              <a:t>Upload Documents</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39" y="1958189"/>
            <a:ext cx="3524621" cy="277330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Please upload any additional documentation here.</a:t>
            </a:r>
          </a:p>
          <a:p>
            <a:pPr marL="0" indent="0">
              <a:spcAft>
                <a:spcPts val="2000"/>
              </a:spcAft>
              <a:buNone/>
            </a:pPr>
            <a:r>
              <a:rPr lang="en-US" sz="1600" dirty="0">
                <a:solidFill>
                  <a:srgbClr val="0070C0"/>
                </a:solidFill>
                <a:latin typeface="Segoe UI" panose="020B0502040204020203" pitchFamily="34" charset="0"/>
                <a:cs typeface="Segoe UI" panose="020B0502040204020203" pitchFamily="34" charset="0"/>
              </a:rPr>
              <a:t>Court Documents</a:t>
            </a:r>
          </a:p>
          <a:p>
            <a:pPr marL="0" indent="0">
              <a:spcAft>
                <a:spcPts val="2000"/>
              </a:spcAft>
              <a:buNone/>
            </a:pPr>
            <a:r>
              <a:rPr lang="en-US" sz="1600" dirty="0">
                <a:solidFill>
                  <a:srgbClr val="0070C0"/>
                </a:solidFill>
                <a:latin typeface="Segoe UI" panose="020B0502040204020203" pitchFamily="34" charset="0"/>
                <a:cs typeface="Segoe UI" panose="020B0502040204020203" pitchFamily="34" charset="0"/>
              </a:rPr>
              <a:t>CME’s</a:t>
            </a:r>
          </a:p>
          <a:p>
            <a:pPr marL="0" indent="0">
              <a:spcAft>
                <a:spcPts val="2000"/>
              </a:spcAft>
              <a:buNone/>
            </a:pPr>
            <a:r>
              <a:rPr lang="en-US" sz="1600" dirty="0">
                <a:solidFill>
                  <a:srgbClr val="0070C0"/>
                </a:solidFill>
                <a:latin typeface="Segoe UI" panose="020B0502040204020203" pitchFamily="34" charset="0"/>
                <a:cs typeface="Segoe UI" panose="020B0502040204020203" pitchFamily="34" charset="0"/>
              </a:rPr>
              <a:t>Any other documents.</a:t>
            </a:r>
          </a:p>
        </p:txBody>
      </p:sp>
      <p:cxnSp>
        <p:nvCxnSpPr>
          <p:cNvPr id="20" name="Straight Connector 19">
            <a:extLst>
              <a:ext uri="{C183D7F6-B498-43B3-948B-1728B52AA6E4}">
                <adec:decorative xmlns:adec="http://schemas.microsoft.com/office/drawing/2017/decorative" val="1"/>
              </a:ext>
            </a:extLst>
          </p:cNvPr>
          <p:cNvCxnSpPr/>
          <p:nvPr/>
        </p:nvCxnSpPr>
        <p:spPr>
          <a:xfrm>
            <a:off x="4479567" y="1451845"/>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54D3EEA-4B8E-0FA7-780C-162DC5D8BE5D}"/>
              </a:ext>
            </a:extLst>
          </p:cNvPr>
          <p:cNvPicPr>
            <a:picLocks noChangeAspect="1"/>
          </p:cNvPicPr>
          <p:nvPr/>
        </p:nvPicPr>
        <p:blipFill>
          <a:blip r:embed="rId2"/>
          <a:stretch>
            <a:fillRect/>
          </a:stretch>
        </p:blipFill>
        <p:spPr>
          <a:xfrm>
            <a:off x="4530430" y="1926640"/>
            <a:ext cx="7294371" cy="4273073"/>
          </a:xfrm>
          <a:prstGeom prst="rect">
            <a:avLst/>
          </a:prstGeom>
        </p:spPr>
      </p:pic>
    </p:spTree>
    <p:extLst>
      <p:ext uri="{BB962C8B-B14F-4D97-AF65-F5344CB8AC3E}">
        <p14:creationId xmlns:p14="http://schemas.microsoft.com/office/powerpoint/2010/main" val="4179781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Completing the Renewal</a:t>
            </a:r>
            <a:endParaRPr lang="en-US" dirty="0">
              <a:latin typeface="Segoe UI Light" panose="020B0502040204020203" pitchFamily="34" charset="0"/>
              <a:cs typeface="Segoe UI Light" panose="020B0502040204020203" pitchFamily="34" charset="0"/>
            </a:endParaRP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b="1" dirty="0"/>
              <a:t>Survey</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39" y="1958188"/>
            <a:ext cx="3524621" cy="421932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The survey is for providers that are currently practicing in New Mexico.</a:t>
            </a:r>
          </a:p>
          <a:p>
            <a:pPr marL="0" indent="0">
              <a:spcAft>
                <a:spcPts val="2000"/>
              </a:spcAft>
              <a:buNone/>
            </a:pPr>
            <a:r>
              <a:rPr lang="en-US" sz="1800" dirty="0">
                <a:solidFill>
                  <a:srgbClr val="0070C0"/>
                </a:solidFill>
                <a:latin typeface="Segoe UI" panose="020B0502040204020203" pitchFamily="34" charset="0"/>
                <a:cs typeface="Segoe UI" panose="020B0502040204020203" pitchFamily="34" charset="0"/>
              </a:rPr>
              <a:t>There are 3 pages of survey questions. Please answer all questions to the best of your ability. </a:t>
            </a:r>
          </a:p>
          <a:p>
            <a:pPr marL="0" indent="0">
              <a:spcAft>
                <a:spcPts val="2000"/>
              </a:spcAft>
              <a:buNone/>
            </a:pPr>
            <a:r>
              <a:rPr lang="en-US" sz="1800" dirty="0">
                <a:solidFill>
                  <a:srgbClr val="0070C0"/>
                </a:solidFill>
                <a:latin typeface="Segoe UI" panose="020B0502040204020203" pitchFamily="34" charset="0"/>
                <a:cs typeface="Segoe UI" panose="020B0502040204020203" pitchFamily="34" charset="0"/>
              </a:rPr>
              <a:t>All questions needing percentages, require all fields to have an answer, even if it is “0”.</a:t>
            </a:r>
          </a:p>
        </p:txBody>
      </p:sp>
      <p:cxnSp>
        <p:nvCxnSpPr>
          <p:cNvPr id="20" name="Straight Connector 19">
            <a:extLst>
              <a:ext uri="{C183D7F6-B498-43B3-948B-1728B52AA6E4}">
                <adec:decorative xmlns:adec="http://schemas.microsoft.com/office/drawing/2017/decorative" val="1"/>
              </a:ext>
            </a:extLst>
          </p:cNvPr>
          <p:cNvCxnSpPr/>
          <p:nvPr/>
        </p:nvCxnSpPr>
        <p:spPr>
          <a:xfrm>
            <a:off x="4447669" y="1397012"/>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3FD9006-4978-A194-13DC-F2EEDAE96180}"/>
              </a:ext>
            </a:extLst>
          </p:cNvPr>
          <p:cNvPicPr>
            <a:picLocks noChangeAspect="1"/>
          </p:cNvPicPr>
          <p:nvPr/>
        </p:nvPicPr>
        <p:blipFill>
          <a:blip r:embed="rId2"/>
          <a:stretch>
            <a:fillRect/>
          </a:stretch>
        </p:blipFill>
        <p:spPr>
          <a:xfrm>
            <a:off x="4590660" y="1455491"/>
            <a:ext cx="7202247" cy="4940003"/>
          </a:xfrm>
          <a:prstGeom prst="rect">
            <a:avLst/>
          </a:prstGeom>
        </p:spPr>
      </p:pic>
    </p:spTree>
    <p:extLst>
      <p:ext uri="{BB962C8B-B14F-4D97-AF65-F5344CB8AC3E}">
        <p14:creationId xmlns:p14="http://schemas.microsoft.com/office/powerpoint/2010/main" val="4020135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Completing the Renewal</a:t>
            </a:r>
            <a:endParaRPr lang="en-US" dirty="0">
              <a:latin typeface="Segoe UI Light" panose="020B0502040204020203" pitchFamily="34" charset="0"/>
              <a:cs typeface="Segoe UI Light" panose="020B0502040204020203" pitchFamily="34" charset="0"/>
            </a:endParaRP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b="1" dirty="0"/>
              <a:t>Payment</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40" y="1958188"/>
            <a:ext cx="3379796" cy="43027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Here you will select your method of payment. You can choose Credit/Debit or E-Check.</a:t>
            </a:r>
          </a:p>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(You will enter the specific payment information in the following screens.)</a:t>
            </a:r>
          </a:p>
          <a:p>
            <a:pPr marL="0" indent="0">
              <a:spcAft>
                <a:spcPts val="2000"/>
              </a:spcAft>
              <a:buNone/>
            </a:pP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a:p>
            <a:pPr marL="0" indent="0">
              <a:spcAft>
                <a:spcPts val="2000"/>
              </a:spcAft>
              <a:buNone/>
            </a:pP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a:p>
            <a:pPr marL="0" indent="0">
              <a:spcAft>
                <a:spcPts val="2000"/>
              </a:spcAft>
              <a:buNone/>
            </a:pP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a:p>
            <a:pPr marL="0" indent="0">
              <a:spcAft>
                <a:spcPts val="2000"/>
              </a:spcAft>
              <a:buNone/>
            </a:pPr>
            <a:endParaRPr lang="en-US" sz="1800" dirty="0">
              <a:solidFill>
                <a:srgbClr val="FF0000"/>
              </a:solidFill>
              <a:latin typeface="Segoe UI" panose="020B0502040204020203" pitchFamily="34" charset="0"/>
              <a:cs typeface="Segoe UI" panose="020B0502040204020203" pitchFamily="34" charset="0"/>
            </a:endParaRPr>
          </a:p>
        </p:txBody>
      </p:sp>
      <p:sp>
        <p:nvSpPr>
          <p:cNvPr id="17" name="Content Placeholder 17"/>
          <p:cNvSpPr txBox="1">
            <a:spLocks/>
          </p:cNvSpPr>
          <p:nvPr/>
        </p:nvSpPr>
        <p:spPr>
          <a:xfrm>
            <a:off x="1038800" y="4945376"/>
            <a:ext cx="3449878" cy="159538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 </a:t>
            </a:r>
            <a:endParaRPr lang="en-US" dirty="0">
              <a:solidFill>
                <a:srgbClr val="404040"/>
              </a:solidFill>
              <a:latin typeface="Segoe UI Semibold" panose="020B0702040204020203" pitchFamily="34" charset="0"/>
              <a:cs typeface="Segoe UI Semibold" panose="020B0702040204020203" pitchFamily="34" charset="0"/>
            </a:endParaRPr>
          </a:p>
          <a:p>
            <a:pPr marL="0" indent="0">
              <a:spcAft>
                <a:spcPts val="2000"/>
              </a:spcAft>
              <a:buNone/>
            </a:pPr>
            <a:endParaRPr lang="en-US" dirty="0">
              <a:solidFill>
                <a:prstClr val="black">
                  <a:lumMod val="75000"/>
                  <a:lumOff val="25000"/>
                </a:prstClr>
              </a:solidFill>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4522533" y="1513969"/>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A92E7C0-C66C-AD87-E8C2-214324DA265E}"/>
                  </a:ext>
                </a:extLst>
              </p14:cNvPr>
              <p14:cNvContentPartPr/>
              <p14:nvPr/>
            </p14:nvContentPartPr>
            <p14:xfrm>
              <a:off x="8471057" y="5302367"/>
              <a:ext cx="1566720" cy="584280"/>
            </p14:xfrm>
          </p:contentPart>
        </mc:Choice>
        <mc:Fallback xmlns="">
          <p:pic>
            <p:nvPicPr>
              <p:cNvPr id="5" name="Ink 4">
                <a:extLst>
                  <a:ext uri="{FF2B5EF4-FFF2-40B4-BE49-F238E27FC236}">
                    <a16:creationId xmlns:a16="http://schemas.microsoft.com/office/drawing/2014/main" id="{1A92E7C0-C66C-AD87-E8C2-214324DA265E}"/>
                  </a:ext>
                </a:extLst>
              </p:cNvPr>
              <p:cNvPicPr/>
              <p:nvPr/>
            </p:nvPicPr>
            <p:blipFill>
              <a:blip r:embed="rId4"/>
              <a:stretch>
                <a:fillRect/>
              </a:stretch>
            </p:blipFill>
            <p:spPr>
              <a:xfrm>
                <a:off x="8464937" y="5296247"/>
                <a:ext cx="157896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5D807D32-7383-5F80-CE4D-67B913E149CB}"/>
                  </a:ext>
                </a:extLst>
              </p14:cNvPr>
              <p14:cNvContentPartPr/>
              <p14:nvPr/>
            </p14:nvContentPartPr>
            <p14:xfrm>
              <a:off x="8554577" y="5219207"/>
              <a:ext cx="2177640" cy="305640"/>
            </p14:xfrm>
          </p:contentPart>
        </mc:Choice>
        <mc:Fallback xmlns="">
          <p:pic>
            <p:nvPicPr>
              <p:cNvPr id="6" name="Ink 5">
                <a:extLst>
                  <a:ext uri="{FF2B5EF4-FFF2-40B4-BE49-F238E27FC236}">
                    <a16:creationId xmlns:a16="http://schemas.microsoft.com/office/drawing/2014/main" id="{5D807D32-7383-5F80-CE4D-67B913E149CB}"/>
                  </a:ext>
                </a:extLst>
              </p:cNvPr>
              <p:cNvPicPr/>
              <p:nvPr/>
            </p:nvPicPr>
            <p:blipFill>
              <a:blip r:embed="rId6"/>
              <a:stretch>
                <a:fillRect/>
              </a:stretch>
            </p:blipFill>
            <p:spPr>
              <a:xfrm>
                <a:off x="8491577" y="5156567"/>
                <a:ext cx="2303280" cy="431280"/>
              </a:xfrm>
              <a:prstGeom prst="rect">
                <a:avLst/>
              </a:prstGeom>
            </p:spPr>
          </p:pic>
        </mc:Fallback>
      </mc:AlternateContent>
      <p:pic>
        <p:nvPicPr>
          <p:cNvPr id="4" name="Picture 3">
            <a:extLst>
              <a:ext uri="{FF2B5EF4-FFF2-40B4-BE49-F238E27FC236}">
                <a16:creationId xmlns:a16="http://schemas.microsoft.com/office/drawing/2014/main" id="{A917FEBC-E8D7-02F0-70A3-B78B9D66C66A}"/>
              </a:ext>
            </a:extLst>
          </p:cNvPr>
          <p:cNvPicPr>
            <a:picLocks noChangeAspect="1"/>
          </p:cNvPicPr>
          <p:nvPr/>
        </p:nvPicPr>
        <p:blipFill>
          <a:blip r:embed="rId7"/>
          <a:stretch>
            <a:fillRect/>
          </a:stretch>
        </p:blipFill>
        <p:spPr>
          <a:xfrm>
            <a:off x="4522533" y="1947903"/>
            <a:ext cx="7681706" cy="4198157"/>
          </a:xfrm>
          <a:prstGeom prst="rect">
            <a:avLst/>
          </a:prstGeom>
        </p:spPr>
      </p:pic>
    </p:spTree>
    <p:extLst>
      <p:ext uri="{BB962C8B-B14F-4D97-AF65-F5344CB8AC3E}">
        <p14:creationId xmlns:p14="http://schemas.microsoft.com/office/powerpoint/2010/main" val="2783751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Completing the Renewal</a:t>
            </a:r>
            <a:endParaRPr lang="en-US" dirty="0">
              <a:latin typeface="Segoe UI Light" panose="020B0502040204020203" pitchFamily="34" charset="0"/>
              <a:cs typeface="Segoe UI Light" panose="020B0502040204020203" pitchFamily="34" charset="0"/>
            </a:endParaRP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b="1" dirty="0"/>
              <a:t>Payment</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39" y="1958188"/>
            <a:ext cx="3524621" cy="43027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Here you will select your method of payment. You can choose Credit/Debit or E-Check.</a:t>
            </a:r>
          </a:p>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(You will enter the specific payment information in the following screens.)</a:t>
            </a:r>
          </a:p>
          <a:p>
            <a:pPr marL="0" indent="0">
              <a:spcAft>
                <a:spcPts val="2000"/>
              </a:spcAft>
              <a:buNone/>
            </a:pP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a:p>
            <a:pPr marL="0" indent="0">
              <a:spcAft>
                <a:spcPts val="2000"/>
              </a:spcAft>
              <a:buNone/>
            </a:pP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a:p>
            <a:pPr marL="0" indent="0">
              <a:spcAft>
                <a:spcPts val="2000"/>
              </a:spcAft>
              <a:buNone/>
            </a:pP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a:p>
            <a:pPr marL="0" indent="0">
              <a:spcAft>
                <a:spcPts val="2000"/>
              </a:spcAft>
              <a:buNone/>
            </a:pPr>
            <a:endParaRPr lang="en-US" sz="1800" dirty="0">
              <a:solidFill>
                <a:srgbClr val="FF0000"/>
              </a:solidFill>
              <a:latin typeface="Segoe UI" panose="020B0502040204020203" pitchFamily="34" charset="0"/>
              <a:cs typeface="Segoe UI" panose="020B0502040204020203" pitchFamily="34" charset="0"/>
            </a:endParaRPr>
          </a:p>
        </p:txBody>
      </p:sp>
      <p:sp>
        <p:nvSpPr>
          <p:cNvPr id="17" name="Content Placeholder 17"/>
          <p:cNvSpPr txBox="1">
            <a:spLocks/>
          </p:cNvSpPr>
          <p:nvPr/>
        </p:nvSpPr>
        <p:spPr>
          <a:xfrm>
            <a:off x="1038800" y="4945376"/>
            <a:ext cx="3449878" cy="159538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 </a:t>
            </a:r>
            <a:endParaRPr lang="en-US" dirty="0">
              <a:solidFill>
                <a:srgbClr val="404040"/>
              </a:solidFill>
              <a:latin typeface="Segoe UI Semibold" panose="020B0702040204020203" pitchFamily="34" charset="0"/>
              <a:cs typeface="Segoe UI Semibold" panose="020B0702040204020203" pitchFamily="34" charset="0"/>
            </a:endParaRPr>
          </a:p>
          <a:p>
            <a:pPr marL="0" indent="0">
              <a:spcAft>
                <a:spcPts val="2000"/>
              </a:spcAft>
              <a:buNone/>
            </a:pPr>
            <a:endParaRPr lang="en-US" dirty="0">
              <a:solidFill>
                <a:prstClr val="black">
                  <a:lumMod val="75000"/>
                  <a:lumOff val="25000"/>
                </a:prstClr>
              </a:solidFill>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4844651" y="1565923"/>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A92E7C0-C66C-AD87-E8C2-214324DA265E}"/>
                  </a:ext>
                </a:extLst>
              </p14:cNvPr>
              <p14:cNvContentPartPr/>
              <p14:nvPr/>
            </p14:nvContentPartPr>
            <p14:xfrm>
              <a:off x="8471057" y="5302367"/>
              <a:ext cx="1566720" cy="584280"/>
            </p14:xfrm>
          </p:contentPart>
        </mc:Choice>
        <mc:Fallback xmlns="">
          <p:pic>
            <p:nvPicPr>
              <p:cNvPr id="5" name="Ink 4">
                <a:extLst>
                  <a:ext uri="{FF2B5EF4-FFF2-40B4-BE49-F238E27FC236}">
                    <a16:creationId xmlns:a16="http://schemas.microsoft.com/office/drawing/2014/main" id="{1A92E7C0-C66C-AD87-E8C2-214324DA265E}"/>
                  </a:ext>
                </a:extLst>
              </p:cNvPr>
              <p:cNvPicPr/>
              <p:nvPr/>
            </p:nvPicPr>
            <p:blipFill>
              <a:blip r:embed="rId3"/>
              <a:stretch>
                <a:fillRect/>
              </a:stretch>
            </p:blipFill>
            <p:spPr>
              <a:xfrm>
                <a:off x="8464936" y="5296247"/>
                <a:ext cx="1578963"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D807D32-7383-5F80-CE4D-67B913E149CB}"/>
                  </a:ext>
                </a:extLst>
              </p14:cNvPr>
              <p14:cNvContentPartPr/>
              <p14:nvPr/>
            </p14:nvContentPartPr>
            <p14:xfrm>
              <a:off x="8554577" y="5219207"/>
              <a:ext cx="2177640" cy="305640"/>
            </p14:xfrm>
          </p:contentPart>
        </mc:Choice>
        <mc:Fallback xmlns="">
          <p:pic>
            <p:nvPicPr>
              <p:cNvPr id="6" name="Ink 5">
                <a:extLst>
                  <a:ext uri="{FF2B5EF4-FFF2-40B4-BE49-F238E27FC236}">
                    <a16:creationId xmlns:a16="http://schemas.microsoft.com/office/drawing/2014/main" id="{5D807D32-7383-5F80-CE4D-67B913E149CB}"/>
                  </a:ext>
                </a:extLst>
              </p:cNvPr>
              <p:cNvPicPr/>
              <p:nvPr/>
            </p:nvPicPr>
            <p:blipFill>
              <a:blip r:embed="rId5"/>
              <a:stretch>
                <a:fillRect/>
              </a:stretch>
            </p:blipFill>
            <p:spPr>
              <a:xfrm>
                <a:off x="8491577" y="5156133"/>
                <a:ext cx="2303280" cy="431428"/>
              </a:xfrm>
              <a:prstGeom prst="rect">
                <a:avLst/>
              </a:prstGeom>
            </p:spPr>
          </p:pic>
        </mc:Fallback>
      </mc:AlternateContent>
      <p:pic>
        <p:nvPicPr>
          <p:cNvPr id="9" name="Picture 8">
            <a:extLst>
              <a:ext uri="{FF2B5EF4-FFF2-40B4-BE49-F238E27FC236}">
                <a16:creationId xmlns:a16="http://schemas.microsoft.com/office/drawing/2014/main" id="{109733F1-5D93-8FAD-E31C-7D832FAB2780}"/>
              </a:ext>
            </a:extLst>
          </p:cNvPr>
          <p:cNvPicPr>
            <a:picLocks noChangeAspect="1"/>
          </p:cNvPicPr>
          <p:nvPr/>
        </p:nvPicPr>
        <p:blipFill>
          <a:blip r:embed="rId6"/>
          <a:stretch>
            <a:fillRect/>
          </a:stretch>
        </p:blipFill>
        <p:spPr>
          <a:xfrm>
            <a:off x="5400278" y="1088136"/>
            <a:ext cx="6141557" cy="5551853"/>
          </a:xfrm>
          <a:prstGeom prst="rect">
            <a:avLst/>
          </a:prstGeom>
        </p:spPr>
      </p:pic>
      <p:grpSp>
        <p:nvGrpSpPr>
          <p:cNvPr id="12" name="Group 11">
            <a:extLst>
              <a:ext uri="{FF2B5EF4-FFF2-40B4-BE49-F238E27FC236}">
                <a16:creationId xmlns:a16="http://schemas.microsoft.com/office/drawing/2014/main" id="{86932041-42BA-23B7-CB6B-AAC7CC029EC3}"/>
              </a:ext>
            </a:extLst>
          </p:cNvPr>
          <p:cNvGrpSpPr/>
          <p:nvPr/>
        </p:nvGrpSpPr>
        <p:grpSpPr>
          <a:xfrm>
            <a:off x="10993739" y="2094137"/>
            <a:ext cx="276840" cy="11160"/>
            <a:chOff x="10993739" y="2094137"/>
            <a:chExt cx="276840" cy="11160"/>
          </a:xfrm>
        </p:grpSpPr>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AE39E2B3-E588-3E04-EEF2-F2CD8E5D2968}"/>
                    </a:ext>
                  </a:extLst>
                </p14:cNvPr>
                <p14:cNvContentPartPr/>
                <p14:nvPr/>
              </p14:nvContentPartPr>
              <p14:xfrm>
                <a:off x="10993739" y="2094137"/>
                <a:ext cx="360" cy="360"/>
              </p14:xfrm>
            </p:contentPart>
          </mc:Choice>
          <mc:Fallback xmlns="">
            <p:pic>
              <p:nvPicPr>
                <p:cNvPr id="2" name="Ink 1">
                  <a:extLst>
                    <a:ext uri="{FF2B5EF4-FFF2-40B4-BE49-F238E27FC236}">
                      <a16:creationId xmlns:a16="http://schemas.microsoft.com/office/drawing/2014/main" id="{AE39E2B3-E588-3E04-EEF2-F2CD8E5D2968}"/>
                    </a:ext>
                  </a:extLst>
                </p:cNvPr>
                <p:cNvPicPr/>
                <p:nvPr/>
              </p:nvPicPr>
              <p:blipFill>
                <a:blip r:embed="rId8"/>
                <a:stretch>
                  <a:fillRect/>
                </a:stretch>
              </p:blipFill>
              <p:spPr>
                <a:xfrm>
                  <a:off x="10930739" y="203113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61DE5709-F041-E2E0-FFA4-48831F077FF5}"/>
                    </a:ext>
                  </a:extLst>
                </p14:cNvPr>
                <p14:cNvContentPartPr/>
                <p14:nvPr/>
              </p14:nvContentPartPr>
              <p14:xfrm>
                <a:off x="11100299" y="2094137"/>
                <a:ext cx="360" cy="360"/>
              </p14:xfrm>
            </p:contentPart>
          </mc:Choice>
          <mc:Fallback xmlns="">
            <p:pic>
              <p:nvPicPr>
                <p:cNvPr id="4" name="Ink 3">
                  <a:extLst>
                    <a:ext uri="{FF2B5EF4-FFF2-40B4-BE49-F238E27FC236}">
                      <a16:creationId xmlns:a16="http://schemas.microsoft.com/office/drawing/2014/main" id="{61DE5709-F041-E2E0-FFA4-48831F077FF5}"/>
                    </a:ext>
                  </a:extLst>
                </p:cNvPr>
                <p:cNvPicPr/>
                <p:nvPr/>
              </p:nvPicPr>
              <p:blipFill>
                <a:blip r:embed="rId8"/>
                <a:stretch>
                  <a:fillRect/>
                </a:stretch>
              </p:blipFill>
              <p:spPr>
                <a:xfrm>
                  <a:off x="11037299" y="203113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A9BA2408-E1E8-5187-B991-AA9866A5A28D}"/>
                    </a:ext>
                  </a:extLst>
                </p14:cNvPr>
                <p14:cNvContentPartPr/>
                <p14:nvPr/>
              </p14:nvContentPartPr>
              <p14:xfrm>
                <a:off x="11184899" y="2104937"/>
                <a:ext cx="360" cy="360"/>
              </p14:xfrm>
            </p:contentPart>
          </mc:Choice>
          <mc:Fallback xmlns="">
            <p:pic>
              <p:nvPicPr>
                <p:cNvPr id="8" name="Ink 7">
                  <a:extLst>
                    <a:ext uri="{FF2B5EF4-FFF2-40B4-BE49-F238E27FC236}">
                      <a16:creationId xmlns:a16="http://schemas.microsoft.com/office/drawing/2014/main" id="{A9BA2408-E1E8-5187-B991-AA9866A5A28D}"/>
                    </a:ext>
                  </a:extLst>
                </p:cNvPr>
                <p:cNvPicPr/>
                <p:nvPr/>
              </p:nvPicPr>
              <p:blipFill>
                <a:blip r:embed="rId8"/>
                <a:stretch>
                  <a:fillRect/>
                </a:stretch>
              </p:blipFill>
              <p:spPr>
                <a:xfrm>
                  <a:off x="11122259" y="204229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AFC2FB2B-83AD-003B-EE8B-A46D1FA5FA83}"/>
                    </a:ext>
                  </a:extLst>
                </p14:cNvPr>
                <p14:cNvContentPartPr/>
                <p14:nvPr/>
              </p14:nvContentPartPr>
              <p14:xfrm>
                <a:off x="11270219" y="2094137"/>
                <a:ext cx="360" cy="360"/>
              </p14:xfrm>
            </p:contentPart>
          </mc:Choice>
          <mc:Fallback xmlns="">
            <p:pic>
              <p:nvPicPr>
                <p:cNvPr id="11" name="Ink 10">
                  <a:extLst>
                    <a:ext uri="{FF2B5EF4-FFF2-40B4-BE49-F238E27FC236}">
                      <a16:creationId xmlns:a16="http://schemas.microsoft.com/office/drawing/2014/main" id="{AFC2FB2B-83AD-003B-EE8B-A46D1FA5FA83}"/>
                    </a:ext>
                  </a:extLst>
                </p:cNvPr>
                <p:cNvPicPr/>
                <p:nvPr/>
              </p:nvPicPr>
              <p:blipFill>
                <a:blip r:embed="rId8"/>
                <a:stretch>
                  <a:fillRect/>
                </a:stretch>
              </p:blipFill>
              <p:spPr>
                <a:xfrm>
                  <a:off x="11207219" y="2031137"/>
                  <a:ext cx="126000" cy="126000"/>
                </a:xfrm>
                <a:prstGeom prst="rect">
                  <a:avLst/>
                </a:prstGeom>
              </p:spPr>
            </p:pic>
          </mc:Fallback>
        </mc:AlternateContent>
      </p:grpSp>
    </p:spTree>
    <p:extLst>
      <p:ext uri="{BB962C8B-B14F-4D97-AF65-F5344CB8AC3E}">
        <p14:creationId xmlns:p14="http://schemas.microsoft.com/office/powerpoint/2010/main" val="3001270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Renewing your License </a:t>
            </a:r>
          </a:p>
        </p:txBody>
      </p:sp>
      <p:sp>
        <p:nvSpPr>
          <p:cNvPr id="38" name="Content Placeholder 17"/>
          <p:cNvSpPr txBox="1">
            <a:spLocks/>
          </p:cNvSpPr>
          <p:nvPr/>
        </p:nvSpPr>
        <p:spPr>
          <a:xfrm>
            <a:off x="541610" y="1524708"/>
            <a:ext cx="5294414" cy="505090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600" b="1" dirty="0">
                <a:latin typeface="Segoe UI" panose="020B0502040204020203" pitchFamily="34" charset="0"/>
                <a:cs typeface="Segoe UI" panose="020B0502040204020203" pitchFamily="34" charset="0"/>
              </a:rPr>
              <a:t>Welcome!</a:t>
            </a:r>
          </a:p>
          <a:p>
            <a:pPr marL="0" lvl="0" indent="0">
              <a:spcAft>
                <a:spcPts val="600"/>
              </a:spcAft>
              <a:buNone/>
              <a:defRPr/>
            </a:pPr>
            <a:r>
              <a:rPr lang="en-US" sz="1600" b="1" dirty="0">
                <a:latin typeface="Segoe UI" panose="020B0502040204020203" pitchFamily="34" charset="0"/>
                <a:cs typeface="Segoe UI" panose="020B0502040204020203" pitchFamily="34" charset="0"/>
              </a:rPr>
              <a:t>We’re here to help you renew your license.</a:t>
            </a:r>
          </a:p>
          <a:p>
            <a:pPr>
              <a:spcAft>
                <a:spcPts val="600"/>
              </a:spcAft>
              <a:buFont typeface="Wingdings" panose="05000000000000000000" pitchFamily="2" charset="2"/>
              <a:buChar char="v"/>
              <a:defRPr/>
            </a:pPr>
            <a:r>
              <a:rPr lang="en-US" sz="1600" b="1" dirty="0">
                <a:latin typeface="Segoe UI" panose="020B0502040204020203" pitchFamily="34" charset="0"/>
                <a:cs typeface="Segoe UI" panose="020B0502040204020203" pitchFamily="34" charset="0"/>
              </a:rPr>
              <a:t>Creating your Provider Portal</a:t>
            </a:r>
          </a:p>
          <a:p>
            <a:pPr>
              <a:spcAft>
                <a:spcPts val="600"/>
              </a:spcAft>
              <a:buFont typeface="Wingdings" panose="05000000000000000000" pitchFamily="2" charset="2"/>
              <a:buChar char="v"/>
              <a:defRPr/>
            </a:pPr>
            <a:r>
              <a:rPr lang="en-US" sz="1600" b="1" dirty="0">
                <a:latin typeface="Segoe UI" panose="020B0502040204020203" pitchFamily="34" charset="0"/>
                <a:cs typeface="Segoe UI" panose="020B0502040204020203" pitchFamily="34" charset="0"/>
              </a:rPr>
              <a:t>Renewing your License</a:t>
            </a:r>
          </a:p>
          <a:p>
            <a:pPr>
              <a:spcAft>
                <a:spcPts val="600"/>
              </a:spcAft>
              <a:buFont typeface="Wingdings" panose="05000000000000000000" pitchFamily="2" charset="2"/>
              <a:buChar char="v"/>
              <a:defRPr/>
            </a:pPr>
            <a:r>
              <a:rPr lang="en-US" sz="1600" b="1" dirty="0">
                <a:latin typeface="Segoe UI" panose="020B0502040204020203" pitchFamily="34" charset="0"/>
                <a:cs typeface="Segoe UI" panose="020B0502040204020203" pitchFamily="34" charset="0"/>
              </a:rPr>
              <a:t>Documents Needed</a:t>
            </a:r>
          </a:p>
          <a:p>
            <a:pPr>
              <a:spcAft>
                <a:spcPts val="600"/>
              </a:spcAft>
              <a:buFont typeface="Wingdings" panose="05000000000000000000" pitchFamily="2" charset="2"/>
              <a:buChar char="v"/>
              <a:defRPr/>
            </a:pPr>
            <a:r>
              <a:rPr lang="en-US" sz="1600" b="1" dirty="0">
                <a:latin typeface="Segoe UI" panose="020B0502040204020203" pitchFamily="34" charset="0"/>
                <a:cs typeface="Segoe UI" panose="020B0502040204020203" pitchFamily="34" charset="0"/>
              </a:rPr>
              <a:t>Checking the Status</a:t>
            </a:r>
          </a:p>
          <a:p>
            <a:pPr>
              <a:spcAft>
                <a:spcPts val="600"/>
              </a:spcAft>
              <a:buFont typeface="Wingdings" panose="05000000000000000000" pitchFamily="2" charset="2"/>
              <a:buChar char="v"/>
              <a:defRPr/>
            </a:pPr>
            <a:r>
              <a:rPr lang="en-US" sz="1600" b="1" dirty="0">
                <a:latin typeface="Segoe UI" panose="020B0502040204020203" pitchFamily="34" charset="0"/>
                <a:cs typeface="Segoe UI" panose="020B0502040204020203" pitchFamily="34" charset="0"/>
              </a:rPr>
              <a:t>Accessing your Renewed License Certificate</a:t>
            </a:r>
          </a:p>
          <a:p>
            <a:pPr>
              <a:spcAft>
                <a:spcPts val="600"/>
              </a:spcAft>
              <a:buFont typeface="Wingdings" panose="05000000000000000000" pitchFamily="2" charset="2"/>
              <a:buChar char="v"/>
              <a:defRPr/>
            </a:pPr>
            <a:endParaRPr lang="en-US" dirty="0">
              <a:latin typeface="Segoe UI" panose="020B0502040204020203" pitchFamily="34" charset="0"/>
              <a:cs typeface="Segoe UI" panose="020B0502040204020203" pitchFamily="34" charset="0"/>
            </a:endParaRPr>
          </a:p>
          <a:p>
            <a:pPr marL="0" lvl="0" indent="0">
              <a:spcAft>
                <a:spcPts val="600"/>
              </a:spcAft>
              <a:buNone/>
              <a:defRPr/>
            </a:pPr>
            <a:r>
              <a:rPr lang="en-US" dirty="0">
                <a:latin typeface="Segoe UI" panose="020B0502040204020203" pitchFamily="34" charset="0"/>
                <a:cs typeface="Segoe UI" panose="020B0502040204020203" pitchFamily="34" charset="0"/>
              </a:rPr>
              <a:t> </a:t>
            </a:r>
          </a:p>
        </p:txBody>
      </p:sp>
      <p:pic>
        <p:nvPicPr>
          <p:cNvPr id="3" name="Picture 2">
            <a:extLst>
              <a:ext uri="{FF2B5EF4-FFF2-40B4-BE49-F238E27FC236}">
                <a16:creationId xmlns:a16="http://schemas.microsoft.com/office/drawing/2014/main" id="{0EFD99EC-842D-35C4-7F52-C6DBD0B48BD1}"/>
              </a:ext>
            </a:extLst>
          </p:cNvPr>
          <p:cNvPicPr>
            <a:picLocks noChangeAspect="1"/>
          </p:cNvPicPr>
          <p:nvPr/>
        </p:nvPicPr>
        <p:blipFill>
          <a:blip r:embed="rId2">
            <a:alphaModFix amt="32000"/>
          </a:blip>
          <a:stretch>
            <a:fillRect/>
          </a:stretch>
        </p:blipFill>
        <p:spPr>
          <a:xfrm>
            <a:off x="3792397" y="448056"/>
            <a:ext cx="7740697" cy="6279776"/>
          </a:xfrm>
          <a:prstGeom prst="ellipse">
            <a:avLst/>
          </a:prstGeom>
          <a:ln>
            <a:noFill/>
          </a:ln>
          <a:effectLst>
            <a:softEdge rad="112500"/>
          </a:effectLst>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Completing the Renewal</a:t>
            </a:r>
          </a:p>
        </p:txBody>
      </p:sp>
      <p:sp>
        <p:nvSpPr>
          <p:cNvPr id="38" name="Content Placeholder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Once you have submitted your payment, there will be a message letting you know if your payment and renewal have been received successfully. If will also let you know if your license has been renewed.</a:t>
            </a:r>
            <a:endParaRPr lang="en-US" sz="1600" dirty="0">
              <a:latin typeface="Segoe UI" panose="020B0502040204020203" pitchFamily="34" charset="0"/>
              <a:cs typeface="Segoe UI" panose="020B0502040204020203" pitchFamily="34" charset="0"/>
            </a:endParaRPr>
          </a:p>
        </p:txBody>
      </p:sp>
      <p:grpSp>
        <p:nvGrpSpPr>
          <p:cNvPr id="4" name="Group 3" descr="Small circle with number 1 inside  indicating step 1"/>
          <p:cNvGrpSpPr/>
          <p:nvPr/>
        </p:nvGrpSpPr>
        <p:grpSpPr bwMode="blackWhite">
          <a:xfrm>
            <a:off x="558723" y="2512339"/>
            <a:ext cx="558179" cy="409838"/>
            <a:chOff x="6953426" y="711274"/>
            <a:chExt cx="558179" cy="409838"/>
          </a:xfrm>
        </p:grpSpPr>
        <p:sp>
          <p:nvSpPr>
            <p:cNvPr id="2" name="Oval 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9" name="Content Placeholder 17"/>
          <p:cNvSpPr txBox="1">
            <a:spLocks/>
          </p:cNvSpPr>
          <p:nvPr/>
        </p:nvSpPr>
        <p:spPr>
          <a:xfrm>
            <a:off x="1064636" y="2532261"/>
            <a:ext cx="441364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Download your renewed license certificate.</a:t>
            </a:r>
          </a:p>
        </p:txBody>
      </p:sp>
      <p:grpSp>
        <p:nvGrpSpPr>
          <p:cNvPr id="19" name="Group 18" descr="Small circle with number 2 inside  indicating step 2"/>
          <p:cNvGrpSpPr/>
          <p:nvPr/>
        </p:nvGrpSpPr>
        <p:grpSpPr bwMode="blackWhite">
          <a:xfrm>
            <a:off x="556195" y="2987316"/>
            <a:ext cx="558179" cy="409838"/>
            <a:chOff x="6953426" y="711274"/>
            <a:chExt cx="558179" cy="409838"/>
          </a:xfrm>
        </p:grpSpPr>
        <p:sp>
          <p:nvSpPr>
            <p:cNvPr id="20" name="Oval 1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2" name="Content Placeholder 17"/>
          <p:cNvSpPr txBox="1">
            <a:spLocks/>
          </p:cNvSpPr>
          <p:nvPr/>
        </p:nvSpPr>
        <p:spPr>
          <a:xfrm>
            <a:off x="1064636" y="3006178"/>
            <a:ext cx="4587134" cy="409838"/>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Email the Board for an itemized receipt for reimbursement. </a:t>
            </a:r>
          </a:p>
        </p:txBody>
      </p:sp>
      <p:grpSp>
        <p:nvGrpSpPr>
          <p:cNvPr id="31" name="Group 30" descr="Small circle with number 3 inside  indicating step 3"/>
          <p:cNvGrpSpPr/>
          <p:nvPr/>
        </p:nvGrpSpPr>
        <p:grpSpPr bwMode="blackWhite">
          <a:xfrm>
            <a:off x="551514" y="3487511"/>
            <a:ext cx="558179" cy="409838"/>
            <a:chOff x="6953426" y="711274"/>
            <a:chExt cx="558179" cy="409838"/>
          </a:xfrm>
        </p:grpSpPr>
        <p:sp>
          <p:nvSpPr>
            <p:cNvPr id="32" name="Oval 3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4" name="Content Placeholder 17"/>
          <p:cNvSpPr txBox="1">
            <a:spLocks/>
          </p:cNvSpPr>
          <p:nvPr/>
        </p:nvSpPr>
        <p:spPr>
          <a:xfrm>
            <a:off x="1064636" y="3519463"/>
            <a:ext cx="4314529" cy="47565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Certificates will be mailed automatically.</a:t>
            </a:r>
          </a:p>
        </p:txBody>
      </p:sp>
      <p:pic>
        <p:nvPicPr>
          <p:cNvPr id="17" name="Picture 16">
            <a:extLst>
              <a:ext uri="{FF2B5EF4-FFF2-40B4-BE49-F238E27FC236}">
                <a16:creationId xmlns:a16="http://schemas.microsoft.com/office/drawing/2014/main" id="{00FEA929-CA81-B060-4C58-DC62C9594809}"/>
              </a:ext>
            </a:extLst>
          </p:cNvPr>
          <p:cNvPicPr>
            <a:picLocks noChangeAspect="1"/>
          </p:cNvPicPr>
          <p:nvPr/>
        </p:nvPicPr>
        <p:blipFill>
          <a:blip r:embed="rId2"/>
          <a:stretch>
            <a:fillRect/>
          </a:stretch>
        </p:blipFill>
        <p:spPr>
          <a:xfrm>
            <a:off x="6332679" y="1393431"/>
            <a:ext cx="4087449" cy="4634361"/>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Segoe UI Light" panose="020B0502040204020203" pitchFamily="34" charset="0"/>
                <a:cs typeface="Segoe UI Light" panose="020B0502040204020203" pitchFamily="34" charset="0"/>
              </a:rPr>
              <a:t>What comes next?</a:t>
            </a:r>
          </a:p>
        </p:txBody>
      </p:sp>
      <p:sp>
        <p:nvSpPr>
          <p:cNvPr id="5" name="Content Placeholder 4"/>
          <p:cNvSpPr>
            <a:spLocks noGrp="1"/>
          </p:cNvSpPr>
          <p:nvPr>
            <p:ph sz="half" idx="4294967295"/>
          </p:nvPr>
        </p:nvSpPr>
        <p:spPr>
          <a:xfrm>
            <a:off x="541611" y="1446245"/>
            <a:ext cx="3841692" cy="4236098"/>
          </a:xfrm>
        </p:spPr>
        <p:txBody>
          <a:bodyPr vert="horz" lIns="91440" tIns="45720" rIns="91440" bIns="45720" rtlCol="0">
            <a:normAutofit/>
          </a:bodyPr>
          <a:lstStyle/>
          <a:p>
            <a:pPr marL="0" indent="0">
              <a:lnSpc>
                <a:spcPts val="1800"/>
              </a:lnSpc>
              <a:spcBef>
                <a:spcPts val="1000"/>
              </a:spcBef>
              <a:spcAft>
                <a:spcPts val="2000"/>
              </a:spcAft>
              <a:buNone/>
            </a:pPr>
            <a:r>
              <a:rPr lang="en-US" sz="1600" dirty="0">
                <a:solidFill>
                  <a:prstClr val="black">
                    <a:lumMod val="75000"/>
                    <a:lumOff val="25000"/>
                  </a:prstClr>
                </a:solidFill>
                <a:latin typeface="Segoe UI" panose="020B0502040204020203" pitchFamily="34" charset="0"/>
                <a:cs typeface="Segoe UI" panose="020B0502040204020203" pitchFamily="34" charset="0"/>
              </a:rPr>
              <a:t>Now that you have submitted your renewal, you can expect :</a:t>
            </a:r>
            <a:br>
              <a:rPr lang="en-US" sz="1200" dirty="0">
                <a:solidFill>
                  <a:prstClr val="black">
                    <a:lumMod val="75000"/>
                    <a:lumOff val="25000"/>
                  </a:prstClr>
                </a:solidFill>
                <a:latin typeface="Segoe UI" panose="020B0502040204020203" pitchFamily="34" charset="0"/>
                <a:cs typeface="Segoe UI" panose="020B0502040204020203" pitchFamily="34" charset="0"/>
              </a:rPr>
            </a:br>
            <a:br>
              <a:rPr lang="en-US" sz="1200" dirty="0">
                <a:solidFill>
                  <a:prstClr val="black">
                    <a:lumMod val="75000"/>
                    <a:lumOff val="25000"/>
                  </a:prstClr>
                </a:solidFill>
                <a:latin typeface="Segoe UI" panose="020B0502040204020203" pitchFamily="34" charset="0"/>
                <a:cs typeface="Segoe UI" panose="020B0502040204020203" pitchFamily="34" charset="0"/>
              </a:rPr>
            </a:b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2" name="Content Placeholder 17"/>
          <p:cNvSpPr txBox="1">
            <a:spLocks/>
          </p:cNvSpPr>
          <p:nvPr/>
        </p:nvSpPr>
        <p:spPr>
          <a:xfrm>
            <a:off x="1066039" y="4571824"/>
            <a:ext cx="2696774" cy="1468628"/>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You can print a PDF copy of your renewed license by clicking the “Action” box next to your license information and choose “Download”.</a:t>
            </a:r>
          </a:p>
        </p:txBody>
      </p:sp>
      <p:sp>
        <p:nvSpPr>
          <p:cNvPr id="44" name="Content Placeholder 17"/>
          <p:cNvSpPr txBox="1">
            <a:spLocks/>
          </p:cNvSpPr>
          <p:nvPr/>
        </p:nvSpPr>
        <p:spPr>
          <a:xfrm>
            <a:off x="9314997" y="4527668"/>
            <a:ext cx="2658635" cy="184513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If your license isn’t renewed right away, it should be renewed within 5 business days.</a:t>
            </a:r>
          </a:p>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You should expect the certificate in the mail within a week or two.</a:t>
            </a:r>
          </a:p>
        </p:txBody>
      </p:sp>
      <p:sp>
        <p:nvSpPr>
          <p:cNvPr id="15" name="TextBox 14">
            <a:extLst>
              <a:ext uri="{FF2B5EF4-FFF2-40B4-BE49-F238E27FC236}">
                <a16:creationId xmlns:a16="http://schemas.microsoft.com/office/drawing/2014/main" id="{3320088F-2B00-8AE6-9DA9-4FE888217BCE}"/>
              </a:ext>
            </a:extLst>
          </p:cNvPr>
          <p:cNvSpPr txBox="1"/>
          <p:nvPr/>
        </p:nvSpPr>
        <p:spPr>
          <a:xfrm>
            <a:off x="436206" y="2607596"/>
            <a:ext cx="3812896" cy="2569934"/>
          </a:xfrm>
          <a:prstGeom prst="rect">
            <a:avLst/>
          </a:prstGeom>
          <a:noFill/>
        </p:spPr>
        <p:txBody>
          <a:bodyPr wrap="square">
            <a:spAutoFit/>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License certificate will be mailed. </a:t>
            </a:r>
          </a:p>
          <a:p>
            <a:pPr marL="0" marR="0">
              <a:spcBef>
                <a:spcPts val="0"/>
              </a:spcBef>
              <a:spcAft>
                <a:spcPts val="0"/>
              </a:spcAft>
            </a:pPr>
            <a:endParaRPr lang="en-US" sz="1600" dirty="0">
              <a:solidFill>
                <a:srgbClr val="000000"/>
              </a:solidFill>
              <a:latin typeface="Calibri" panose="020F0502020204030204" pitchFamily="34" charset="0"/>
              <a:ea typeface="Calibri" panose="020F0502020204030204" pitchFamily="34" charset="0"/>
            </a:endParaRPr>
          </a:p>
          <a:p>
            <a:pPr marL="0" marR="0">
              <a:spcBef>
                <a:spcPts val="0"/>
              </a:spcBef>
              <a:spcAft>
                <a:spcPts val="0"/>
              </a:spcAft>
            </a:pPr>
            <a:r>
              <a:rPr lang="en-US" sz="1600" dirty="0">
                <a:solidFill>
                  <a:srgbClr val="000000"/>
                </a:solidFill>
                <a:latin typeface="Calibri" panose="020F0502020204030204" pitchFamily="34" charset="0"/>
                <a:ea typeface="Calibri" panose="020F0502020204030204" pitchFamily="34" charset="0"/>
              </a:rPr>
              <a:t>Anyone selected for the audit will be notified individually.</a:t>
            </a:r>
          </a:p>
          <a:p>
            <a:pPr marL="0" marR="0">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Email the Board to request an itemized receipt at</a:t>
            </a:r>
          </a:p>
          <a:p>
            <a:pPr marL="0" marR="0">
              <a:spcBef>
                <a:spcPts val="0"/>
              </a:spcBef>
              <a:spcAft>
                <a:spcPts val="0"/>
              </a:spcAft>
            </a:pPr>
            <a:r>
              <a:rPr lang="en-US" sz="1600" dirty="0">
                <a:latin typeface="Calibri" panose="020F0502020204030204" pitchFamily="34" charset="0"/>
                <a:ea typeface="Calibri" panose="020F0502020204030204" pitchFamily="34" charset="0"/>
                <a:hlinkClick r:id="rId2"/>
              </a:rPr>
              <a:t>nm.medicalboard@nmmb.nm.gov</a:t>
            </a:r>
            <a:endParaRPr lang="en-US" sz="1600" dirty="0">
              <a:latin typeface="Calibri" panose="020F0502020204030204" pitchFamily="34" charset="0"/>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57C60A0A-4C2B-BD11-6884-C2C43C6B8E72}"/>
              </a:ext>
            </a:extLst>
          </p:cNvPr>
          <p:cNvSpPr txBox="1"/>
          <p:nvPr/>
        </p:nvSpPr>
        <p:spPr>
          <a:xfrm>
            <a:off x="4488708" y="2116899"/>
            <a:ext cx="3106367" cy="338554"/>
          </a:xfrm>
          <a:prstGeom prst="rect">
            <a:avLst/>
          </a:prstGeom>
          <a:noFill/>
        </p:spPr>
        <p:txBody>
          <a:bodyPr wrap="square" rtlCol="0">
            <a:spAutoFit/>
          </a:bodyPr>
          <a:lstStyle/>
          <a:p>
            <a:r>
              <a:rPr lang="en-US" sz="1600" dirty="0"/>
              <a:t>Checking your Status</a:t>
            </a:r>
          </a:p>
        </p:txBody>
      </p:sp>
      <p:pic>
        <p:nvPicPr>
          <p:cNvPr id="19" name="Picture 18">
            <a:extLst>
              <a:ext uri="{FF2B5EF4-FFF2-40B4-BE49-F238E27FC236}">
                <a16:creationId xmlns:a16="http://schemas.microsoft.com/office/drawing/2014/main" id="{F54DB128-D027-9EB8-1A73-D4439D99EA67}"/>
              </a:ext>
            </a:extLst>
          </p:cNvPr>
          <p:cNvPicPr>
            <a:picLocks noChangeAspect="1"/>
          </p:cNvPicPr>
          <p:nvPr/>
        </p:nvPicPr>
        <p:blipFill>
          <a:blip r:embed="rId3"/>
          <a:stretch>
            <a:fillRect/>
          </a:stretch>
        </p:blipFill>
        <p:spPr>
          <a:xfrm>
            <a:off x="4266214" y="2471743"/>
            <a:ext cx="4593550" cy="2057816"/>
          </a:xfrm>
          <a:prstGeom prst="rect">
            <a:avLst/>
          </a:prstGeom>
        </p:spPr>
      </p:pic>
      <p:sp>
        <p:nvSpPr>
          <p:cNvPr id="22" name="TextBox 21">
            <a:extLst>
              <a:ext uri="{FF2B5EF4-FFF2-40B4-BE49-F238E27FC236}">
                <a16:creationId xmlns:a16="http://schemas.microsoft.com/office/drawing/2014/main" id="{17F3F982-C99A-6E42-C2B5-78D3DDC462B2}"/>
              </a:ext>
            </a:extLst>
          </p:cNvPr>
          <p:cNvSpPr txBox="1"/>
          <p:nvPr/>
        </p:nvSpPr>
        <p:spPr>
          <a:xfrm>
            <a:off x="9136326" y="2116898"/>
            <a:ext cx="2658635" cy="338554"/>
          </a:xfrm>
          <a:prstGeom prst="rect">
            <a:avLst/>
          </a:prstGeom>
          <a:noFill/>
        </p:spPr>
        <p:txBody>
          <a:bodyPr wrap="square" rtlCol="0">
            <a:spAutoFit/>
          </a:bodyPr>
          <a:lstStyle/>
          <a:p>
            <a:r>
              <a:rPr lang="en-US" sz="1600" dirty="0"/>
              <a:t>Review and Issuance</a:t>
            </a:r>
          </a:p>
        </p:txBody>
      </p:sp>
      <p:pic>
        <p:nvPicPr>
          <p:cNvPr id="24" name="Picture 23">
            <a:extLst>
              <a:ext uri="{FF2B5EF4-FFF2-40B4-BE49-F238E27FC236}">
                <a16:creationId xmlns:a16="http://schemas.microsoft.com/office/drawing/2014/main" id="{C489E439-F455-B3B4-6A05-97C8CB6B3B8D}"/>
              </a:ext>
            </a:extLst>
          </p:cNvPr>
          <p:cNvPicPr>
            <a:picLocks noChangeAspect="1"/>
          </p:cNvPicPr>
          <p:nvPr/>
        </p:nvPicPr>
        <p:blipFill>
          <a:blip r:embed="rId4"/>
          <a:stretch>
            <a:fillRect/>
          </a:stretch>
        </p:blipFill>
        <p:spPr>
          <a:xfrm>
            <a:off x="9346712" y="2542659"/>
            <a:ext cx="1764547" cy="1845139"/>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9131DCF-F79F-6EEA-1AFA-B251ED1BE1B7}"/>
                  </a:ext>
                </a:extLst>
              </p14:cNvPr>
              <p14:cNvContentPartPr/>
              <p14:nvPr/>
            </p14:nvContentPartPr>
            <p14:xfrm>
              <a:off x="4673219" y="2801897"/>
              <a:ext cx="265680" cy="230040"/>
            </p14:xfrm>
          </p:contentPart>
        </mc:Choice>
        <mc:Fallback xmlns="">
          <p:pic>
            <p:nvPicPr>
              <p:cNvPr id="4" name="Ink 3">
                <a:extLst>
                  <a:ext uri="{FF2B5EF4-FFF2-40B4-BE49-F238E27FC236}">
                    <a16:creationId xmlns:a16="http://schemas.microsoft.com/office/drawing/2014/main" id="{89131DCF-F79F-6EEA-1AFA-B251ED1BE1B7}"/>
                  </a:ext>
                </a:extLst>
              </p:cNvPr>
              <p:cNvPicPr/>
              <p:nvPr/>
            </p:nvPicPr>
            <p:blipFill>
              <a:blip r:embed="rId6"/>
              <a:stretch>
                <a:fillRect/>
              </a:stretch>
            </p:blipFill>
            <p:spPr>
              <a:xfrm>
                <a:off x="4667099" y="2795777"/>
                <a:ext cx="2779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31A2D908-6CD3-144F-ADF1-DB50052296DF}"/>
                  </a:ext>
                </a:extLst>
              </p14:cNvPr>
              <p14:cNvContentPartPr/>
              <p14:nvPr/>
            </p14:nvContentPartPr>
            <p14:xfrm>
              <a:off x="8237939" y="3792977"/>
              <a:ext cx="258480" cy="249120"/>
            </p14:xfrm>
          </p:contentPart>
        </mc:Choice>
        <mc:Fallback xmlns="">
          <p:pic>
            <p:nvPicPr>
              <p:cNvPr id="6" name="Ink 5">
                <a:extLst>
                  <a:ext uri="{FF2B5EF4-FFF2-40B4-BE49-F238E27FC236}">
                    <a16:creationId xmlns:a16="http://schemas.microsoft.com/office/drawing/2014/main" id="{31A2D908-6CD3-144F-ADF1-DB50052296DF}"/>
                  </a:ext>
                </a:extLst>
              </p:cNvPr>
              <p:cNvPicPr/>
              <p:nvPr/>
            </p:nvPicPr>
            <p:blipFill>
              <a:blip r:embed="rId8"/>
              <a:stretch>
                <a:fillRect/>
              </a:stretch>
            </p:blipFill>
            <p:spPr>
              <a:xfrm>
                <a:off x="8231819" y="3786857"/>
                <a:ext cx="270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1BCCA118-3888-BF0C-6569-3B7C93838AF7}"/>
                  </a:ext>
                </a:extLst>
              </p14:cNvPr>
              <p14:cNvContentPartPr/>
              <p14:nvPr/>
            </p14:nvContentPartPr>
            <p14:xfrm>
              <a:off x="8494979" y="3976577"/>
              <a:ext cx="360" cy="360"/>
            </p14:xfrm>
          </p:contentPart>
        </mc:Choice>
        <mc:Fallback xmlns="">
          <p:pic>
            <p:nvPicPr>
              <p:cNvPr id="7" name="Ink 6">
                <a:extLst>
                  <a:ext uri="{FF2B5EF4-FFF2-40B4-BE49-F238E27FC236}">
                    <a16:creationId xmlns:a16="http://schemas.microsoft.com/office/drawing/2014/main" id="{1BCCA118-3888-BF0C-6569-3B7C93838AF7}"/>
                  </a:ext>
                </a:extLst>
              </p:cNvPr>
              <p:cNvPicPr/>
              <p:nvPr/>
            </p:nvPicPr>
            <p:blipFill>
              <a:blip r:embed="rId10"/>
              <a:stretch>
                <a:fillRect/>
              </a:stretch>
            </p:blipFill>
            <p:spPr>
              <a:xfrm>
                <a:off x="8488859" y="3970457"/>
                <a:ext cx="12600" cy="12600"/>
              </a:xfrm>
              <a:prstGeom prst="rect">
                <a:avLst/>
              </a:prstGeom>
            </p:spPr>
          </p:pic>
        </mc:Fallback>
      </mc:AlternateContent>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Have more questions?</a:t>
            </a:r>
          </a:p>
        </p:txBody>
      </p:sp>
      <p:sp>
        <p:nvSpPr>
          <p:cNvPr id="5" name="Content Placeholder 4"/>
          <p:cNvSpPr>
            <a:spLocks noGrp="1"/>
          </p:cNvSpPr>
          <p:nvPr>
            <p:ph sz="half" idx="4294967295"/>
          </p:nvPr>
        </p:nvSpPr>
        <p:spPr>
          <a:xfrm>
            <a:off x="541611" y="2614427"/>
            <a:ext cx="9442648" cy="3978275"/>
          </a:xfrm>
        </p:spPr>
        <p:txBody>
          <a:bodyPr>
            <a:normAutofit/>
          </a:bodyPr>
          <a:lstStyle/>
          <a:p>
            <a:pPr marL="0" indent="0">
              <a:lnSpc>
                <a:spcPts val="3600"/>
              </a:lnSpc>
              <a:spcAft>
                <a:spcPts val="0"/>
              </a:spcAft>
              <a:buNone/>
            </a:pPr>
            <a:r>
              <a:rPr lang="en-US" sz="2000" dirty="0">
                <a:latin typeface="Segoe UI Light" panose="020B0502040204020203" pitchFamily="34" charset="0"/>
                <a:cs typeface="Segoe UI Light" panose="020B0502040204020203" pitchFamily="34" charset="0"/>
              </a:rPr>
              <a:t>If you ever have questions, reach out. We are happy to help.</a:t>
            </a:r>
            <a:br>
              <a:rPr lang="en-US" sz="2000" dirty="0">
                <a:latin typeface="Segoe UI Light" panose="020B0502040204020203" pitchFamily="34" charset="0"/>
                <a:cs typeface="Segoe UI Light" panose="020B0502040204020203" pitchFamily="34" charset="0"/>
              </a:rPr>
            </a:b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r>
              <a:rPr lang="en-US" sz="2000" u="sng" dirty="0">
                <a:latin typeface="Segoe UI Light" panose="020B0502040204020203" pitchFamily="34" charset="0"/>
                <a:cs typeface="Segoe UI Light" panose="020B0502040204020203" pitchFamily="34" charset="0"/>
                <a:hlinkClick r:id="rId3"/>
              </a:rPr>
              <a:t>Medical Board Web Site</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u="sng" dirty="0">
                <a:latin typeface="Segoe UI Light" panose="020B0502040204020203" pitchFamily="34" charset="0"/>
                <a:cs typeface="Segoe UI Light" panose="020B0502040204020203" pitchFamily="34" charset="0"/>
                <a:hlinkClick r:id="rId4"/>
              </a:rPr>
              <a:t>Provider Portal Login</a:t>
            </a:r>
            <a:endParaRPr lang="en-US" sz="2000" u="sng"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p:txBody>
      </p:sp>
      <p:pic>
        <p:nvPicPr>
          <p:cNvPr id="8" name="Picture 7" descr="Arrow pointing right with a hyperlink to the PowerPoint team blog. Select the image to visit the PowerPoint team blog ">
            <a:hlinkClick r:id="rId3" tooltip="Select here to visit the PowerPoint team blog."/>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9398" y="3566804"/>
            <a:ext cx="661940" cy="661940"/>
          </a:xfrm>
          <a:prstGeom prst="rect">
            <a:avLst/>
          </a:prstGeom>
        </p:spPr>
      </p:pic>
      <p:pic>
        <p:nvPicPr>
          <p:cNvPr id="7" name="Picture 6" descr="Arrow pointing right with a hyperlink to free PowerPoint training. Select the image to access free PowerPoint training">
            <a:hlinkClick r:id="rId4" tooltip="Select here to go to free PowerPoint training."/>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9398" y="4252716"/>
            <a:ext cx="661940" cy="661940"/>
          </a:xfrm>
          <a:prstGeom prst="rect">
            <a:avLst/>
          </a:prstGeom>
        </p:spPr>
      </p:pic>
      <p:sp>
        <p:nvSpPr>
          <p:cNvPr id="9" name="TextBox 8"/>
          <p:cNvSpPr txBox="1"/>
          <p:nvPr/>
        </p:nvSpPr>
        <p:spPr>
          <a:xfrm>
            <a:off x="541611" y="5738132"/>
            <a:ext cx="6193971" cy="307777"/>
          </a:xfrm>
          <a:prstGeom prst="rect">
            <a:avLst/>
          </a:prstGeom>
          <a:noFill/>
        </p:spPr>
        <p:txBody>
          <a:bodyPr wrap="square" rtlCol="0">
            <a:spAutoFit/>
          </a:bodyPr>
          <a:lstStyle/>
          <a:p>
            <a:pPr algn="l"/>
            <a:r>
              <a:rPr lang="en-US" sz="1400" dirty="0">
                <a:latin typeface="Segoe UI Light" panose="020B0502040204020203" pitchFamily="34" charset="0"/>
                <a:cs typeface="Segoe UI Light" panose="020B0502040204020203" pitchFamily="34" charset="0"/>
              </a:rPr>
              <a:t>nm.medicalboard@nmmb.nm.gov</a:t>
            </a:r>
          </a:p>
        </p:txBody>
      </p:sp>
      <p:pic>
        <p:nvPicPr>
          <p:cNvPr id="2" name="Picture 1" descr="Arrow pointing right with a hyperlink to free PowerPoint training. Select the image to access free PowerPoint training">
            <a:hlinkClick r:id="rId6" tooltip="Select here to go to free PowerPoint training."/>
            <a:extLst>
              <a:ext uri="{FF2B5EF4-FFF2-40B4-BE49-F238E27FC236}">
                <a16:creationId xmlns:a16="http://schemas.microsoft.com/office/drawing/2014/main" id="{84852AD2-025C-7E42-383B-3162C5F7D9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7871" y="3566804"/>
            <a:ext cx="661940" cy="661940"/>
          </a:xfrm>
          <a:prstGeom prst="rect">
            <a:avLst/>
          </a:prstGeom>
        </p:spPr>
      </p:pic>
      <p:sp>
        <p:nvSpPr>
          <p:cNvPr id="3" name="TextBox 2">
            <a:extLst>
              <a:ext uri="{FF2B5EF4-FFF2-40B4-BE49-F238E27FC236}">
                <a16:creationId xmlns:a16="http://schemas.microsoft.com/office/drawing/2014/main" id="{6E9AF79E-4517-4226-2545-FB7451F1C297}"/>
              </a:ext>
            </a:extLst>
          </p:cNvPr>
          <p:cNvSpPr txBox="1"/>
          <p:nvPr/>
        </p:nvSpPr>
        <p:spPr>
          <a:xfrm>
            <a:off x="6226996" y="3713108"/>
            <a:ext cx="2587336" cy="400110"/>
          </a:xfrm>
          <a:prstGeom prst="rect">
            <a:avLst/>
          </a:prstGeom>
          <a:noFill/>
        </p:spPr>
        <p:txBody>
          <a:bodyPr wrap="square" rtlCol="0">
            <a:spAutoFit/>
          </a:bodyPr>
          <a:lstStyle/>
          <a:p>
            <a:r>
              <a:rPr lang="en-US" sz="2000" dirty="0">
                <a:latin typeface="+mj-lt"/>
                <a:hlinkClick r:id="rId6"/>
              </a:rPr>
              <a:t> Rules and Statutes</a:t>
            </a:r>
            <a:endParaRPr lang="en-US" sz="2000" dirty="0">
              <a:latin typeface="+mj-lt"/>
            </a:endParaRP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Creating your Provider Portal</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Where to start:</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Go to the New Mexico Medical Board website at </a:t>
            </a:r>
            <a:r>
              <a:rPr lang="en-US" sz="1600" b="1" dirty="0">
                <a:solidFill>
                  <a:prstClr val="black">
                    <a:lumMod val="75000"/>
                    <a:lumOff val="25000"/>
                  </a:prstClr>
                </a:solidFill>
                <a:latin typeface="Segoe UI" panose="020B0502040204020203" pitchFamily="34" charset="0"/>
                <a:cs typeface="Segoe UI" panose="020B0502040204020203" pitchFamily="34" charset="0"/>
              </a:rPr>
              <a:t>www.nmmb.state.nm.us</a:t>
            </a:r>
            <a:endParaRPr lang="en-US" sz="1600" b="1" dirty="0">
              <a:solidFill>
                <a:prstClr val="black">
                  <a:lumMod val="75000"/>
                  <a:lumOff val="25000"/>
                </a:prstClr>
              </a:solidFill>
              <a:cs typeface="Segoe UI"/>
            </a:endParaRP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1"/>
            <a:ext cx="4504252" cy="74500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Scroll down and select the Quick Link for “Apply for a License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sp>
        <p:nvSpPr>
          <p:cNvPr id="32" name="Content Placeholder 17"/>
          <p:cNvSpPr txBox="1">
            <a:spLocks/>
          </p:cNvSpPr>
          <p:nvPr/>
        </p:nvSpPr>
        <p:spPr>
          <a:xfrm>
            <a:off x="1097252" y="3639784"/>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sz="1600" dirty="0">
              <a:solidFill>
                <a:prstClr val="black">
                  <a:lumMod val="75000"/>
                  <a:lumOff val="25000"/>
                </a:prstClr>
              </a:solidFill>
              <a:cs typeface="Segoe UI"/>
            </a:endParaRPr>
          </a:p>
        </p:txBody>
      </p:sp>
      <p:sp>
        <p:nvSpPr>
          <p:cNvPr id="40" name="Content Placeholder 17"/>
          <p:cNvSpPr txBox="1">
            <a:spLocks/>
          </p:cNvSpPr>
          <p:nvPr/>
        </p:nvSpPr>
        <p:spPr>
          <a:xfrm>
            <a:off x="1023090" y="4613079"/>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10" name="Picture 9" descr="Graphical user interface&#10;&#10;Description automatically generated with low confidence">
            <a:extLst>
              <a:ext uri="{FF2B5EF4-FFF2-40B4-BE49-F238E27FC236}">
                <a16:creationId xmlns:a16="http://schemas.microsoft.com/office/drawing/2014/main" id="{6715A6B3-EDCF-C180-0E2B-61F48FAD45EE}"/>
              </a:ext>
            </a:extLst>
          </p:cNvPr>
          <p:cNvPicPr>
            <a:picLocks noChangeAspect="1"/>
          </p:cNvPicPr>
          <p:nvPr/>
        </p:nvPicPr>
        <p:blipFill>
          <a:blip r:embed="rId2"/>
          <a:stretch>
            <a:fillRect/>
          </a:stretch>
        </p:blipFill>
        <p:spPr>
          <a:xfrm>
            <a:off x="6338949" y="1215736"/>
            <a:ext cx="4586834" cy="5403273"/>
          </a:xfrm>
          <a:prstGeom prst="rect">
            <a:avLst/>
          </a:prstGeom>
          <a:effectLst>
            <a:softEdge rad="127000"/>
          </a:effectLst>
        </p:spPr>
      </p:pic>
      <p:sp>
        <p:nvSpPr>
          <p:cNvPr id="17" name="Elipse 16">
            <a:extLst>
              <a:ext uri="{FF2B5EF4-FFF2-40B4-BE49-F238E27FC236}">
                <a16:creationId xmlns:a16="http://schemas.microsoft.com/office/drawing/2014/main" id="{50A1E0B3-F936-4008-8EC6-1AA84502AF12}"/>
              </a:ext>
            </a:extLst>
          </p:cNvPr>
          <p:cNvSpPr/>
          <p:nvPr/>
        </p:nvSpPr>
        <p:spPr>
          <a:xfrm>
            <a:off x="10066680" y="5925960"/>
            <a:ext cx="731520" cy="731520"/>
          </a:xfrm>
          <a:prstGeom prst="ellipse">
            <a:avLst/>
          </a:prstGeom>
          <a:solidFill>
            <a:srgbClr val="E71224">
              <a:alpha val="5000"/>
            </a:srgbClr>
          </a:solidFill>
          <a:ln w="126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Creating your Provider Portal</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Where to start:</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Go to the New Mexico Medical Board website at </a:t>
            </a:r>
            <a:r>
              <a:rPr lang="en-US" sz="1600" b="1" dirty="0">
                <a:solidFill>
                  <a:prstClr val="black">
                    <a:lumMod val="75000"/>
                    <a:lumOff val="25000"/>
                  </a:prstClr>
                </a:solidFill>
                <a:latin typeface="Segoe UI" panose="020B0502040204020203" pitchFamily="34" charset="0"/>
                <a:cs typeface="Segoe UI" panose="020B0502040204020203" pitchFamily="34" charset="0"/>
              </a:rPr>
              <a:t>www.nmmb.state.nm.us</a:t>
            </a:r>
            <a:endParaRPr lang="en-US" sz="1600" b="1" dirty="0">
              <a:solidFill>
                <a:prstClr val="black">
                  <a:lumMod val="75000"/>
                  <a:lumOff val="25000"/>
                </a:prstClr>
              </a:solidFill>
              <a:cs typeface="Segoe UI"/>
            </a:endParaRP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1"/>
            <a:ext cx="4504252" cy="74500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Scroll down and select the Quick Link for “Apply for a License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grpSp>
        <p:nvGrpSpPr>
          <p:cNvPr id="22" name="Group 21" descr="Small circle with number 3 inside  indicating step 3"/>
          <p:cNvGrpSpPr/>
          <p:nvPr/>
        </p:nvGrpSpPr>
        <p:grpSpPr bwMode="blackWhite">
          <a:xfrm>
            <a:off x="531552" y="3709120"/>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97252" y="3639784"/>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Click on the link to the Provider Portal Login page</a:t>
            </a:r>
            <a:endParaRPr lang="en-US" sz="1600" dirty="0">
              <a:solidFill>
                <a:prstClr val="black">
                  <a:lumMod val="75000"/>
                  <a:lumOff val="25000"/>
                </a:prstClr>
              </a:solidFill>
              <a:cs typeface="Segoe UI"/>
            </a:endParaRPr>
          </a:p>
        </p:txBody>
      </p:sp>
      <p:sp>
        <p:nvSpPr>
          <p:cNvPr id="40" name="Content Placeholder 17"/>
          <p:cNvSpPr txBox="1">
            <a:spLocks/>
          </p:cNvSpPr>
          <p:nvPr/>
        </p:nvSpPr>
        <p:spPr>
          <a:xfrm>
            <a:off x="1023090" y="4613079"/>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6" name="Picture 5" descr="Graphical user interface, application, website&#10;&#10;Description automatically generated">
            <a:extLst>
              <a:ext uri="{FF2B5EF4-FFF2-40B4-BE49-F238E27FC236}">
                <a16:creationId xmlns:a16="http://schemas.microsoft.com/office/drawing/2014/main" id="{6FA3E834-7AEA-CF24-1D38-9C639DF69FBC}"/>
              </a:ext>
            </a:extLst>
          </p:cNvPr>
          <p:cNvPicPr>
            <a:picLocks noChangeAspect="1"/>
          </p:cNvPicPr>
          <p:nvPr/>
        </p:nvPicPr>
        <p:blipFill>
          <a:blip r:embed="rId2"/>
          <a:stretch>
            <a:fillRect/>
          </a:stretch>
        </p:blipFill>
        <p:spPr>
          <a:xfrm>
            <a:off x="5959587" y="1222377"/>
            <a:ext cx="4994621" cy="5339863"/>
          </a:xfrm>
          <a:prstGeom prst="rect">
            <a:avLst/>
          </a:prstGeom>
          <a:effectLst>
            <a:softEdge rad="76200"/>
          </a:effectLst>
        </p:spPr>
      </p:pic>
      <p:sp>
        <p:nvSpPr>
          <p:cNvPr id="15" name="Elipse 14">
            <a:extLst>
              <a:ext uri="{FF2B5EF4-FFF2-40B4-BE49-F238E27FC236}">
                <a16:creationId xmlns:a16="http://schemas.microsoft.com/office/drawing/2014/main" id="{81E6366B-5BE9-4225-BA34-B7D539E70F38}"/>
              </a:ext>
            </a:extLst>
          </p:cNvPr>
          <p:cNvSpPr/>
          <p:nvPr/>
        </p:nvSpPr>
        <p:spPr>
          <a:xfrm>
            <a:off x="6707160" y="3580200"/>
            <a:ext cx="1828800" cy="182880"/>
          </a:xfrm>
          <a:prstGeom prst="ellipse">
            <a:avLst/>
          </a:prstGeom>
          <a:solidFill>
            <a:srgbClr val="E71224">
              <a:alpha val="5000"/>
            </a:srgbClr>
          </a:solidFill>
          <a:ln w="126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341855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Creating your Provider Portal</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Where to start:</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Go to the New Mexico Medical Board website at </a:t>
            </a:r>
            <a:r>
              <a:rPr lang="en-US" sz="1600" b="1" dirty="0">
                <a:solidFill>
                  <a:prstClr val="black">
                    <a:lumMod val="75000"/>
                    <a:lumOff val="25000"/>
                  </a:prstClr>
                </a:solidFill>
                <a:latin typeface="Segoe UI" panose="020B0502040204020203" pitchFamily="34" charset="0"/>
                <a:cs typeface="Segoe UI" panose="020B0502040204020203" pitchFamily="34" charset="0"/>
              </a:rPr>
              <a:t>www.nmmb.state.nm.us</a:t>
            </a:r>
            <a:endParaRPr lang="en-US" sz="1600" b="1" dirty="0">
              <a:solidFill>
                <a:prstClr val="black">
                  <a:lumMod val="75000"/>
                  <a:lumOff val="25000"/>
                </a:prstClr>
              </a:solidFill>
              <a:cs typeface="Segoe UI"/>
            </a:endParaRP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1"/>
            <a:ext cx="4504252" cy="74500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Scroll down and select the Quick Link for “Apply for a License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grpSp>
        <p:nvGrpSpPr>
          <p:cNvPr id="22" name="Group 21" descr="Small circle with number 3 inside  indicating step 3"/>
          <p:cNvGrpSpPr/>
          <p:nvPr/>
        </p:nvGrpSpPr>
        <p:grpSpPr bwMode="blackWhite">
          <a:xfrm>
            <a:off x="531552" y="3709120"/>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97252" y="3639784"/>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Click on the link to the Provider Portal Login page</a:t>
            </a:r>
            <a:endParaRPr lang="en-US" sz="1600" dirty="0">
              <a:solidFill>
                <a:prstClr val="black">
                  <a:lumMod val="75000"/>
                  <a:lumOff val="25000"/>
                </a:prstClr>
              </a:solidFill>
              <a:cs typeface="Segoe UI"/>
            </a:endParaRPr>
          </a:p>
        </p:txBody>
      </p:sp>
      <p:sp>
        <p:nvSpPr>
          <p:cNvPr id="40" name="Content Placeholder 17"/>
          <p:cNvSpPr txBox="1">
            <a:spLocks/>
          </p:cNvSpPr>
          <p:nvPr/>
        </p:nvSpPr>
        <p:spPr>
          <a:xfrm>
            <a:off x="1023090" y="4613079"/>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Click on “Self Register</a:t>
            </a:r>
            <a:r>
              <a:rPr lang="en-US" dirty="0">
                <a:solidFill>
                  <a:prstClr val="black">
                    <a:lumMod val="75000"/>
                    <a:lumOff val="25000"/>
                  </a:prstClr>
                </a:solidFill>
                <a:latin typeface="Segoe UI" panose="020B0502040204020203" pitchFamily="34" charset="0"/>
                <a:cs typeface="Segoe UI" panose="020B0502040204020203" pitchFamily="34" charset="0"/>
              </a:rPr>
              <a:t>” </a:t>
            </a:r>
            <a:r>
              <a:rPr lang="en-US" sz="1600" dirty="0">
                <a:solidFill>
                  <a:prstClr val="black">
                    <a:lumMod val="75000"/>
                    <a:lumOff val="25000"/>
                  </a:prstClr>
                </a:solidFill>
                <a:latin typeface="Segoe UI" panose="020B0502040204020203" pitchFamily="34" charset="0"/>
                <a:cs typeface="Segoe UI" panose="020B0502040204020203" pitchFamily="34" charset="0"/>
              </a:rPr>
              <a:t>and complete the form</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grpSp>
        <p:nvGrpSpPr>
          <p:cNvPr id="2" name="Group 1" descr="Small circle with number 4 inside  indicating step 4">
            <a:extLst>
              <a:ext uri="{FF2B5EF4-FFF2-40B4-BE49-F238E27FC236}">
                <a16:creationId xmlns:a16="http://schemas.microsoft.com/office/drawing/2014/main" id="{4FF59A92-091A-4BDF-C6F7-C94957846234}"/>
              </a:ext>
            </a:extLst>
          </p:cNvPr>
          <p:cNvGrpSpPr/>
          <p:nvPr/>
        </p:nvGrpSpPr>
        <p:grpSpPr bwMode="blackWhite">
          <a:xfrm>
            <a:off x="543992" y="4541788"/>
            <a:ext cx="558179" cy="409838"/>
            <a:chOff x="6953426" y="711274"/>
            <a:chExt cx="558179" cy="409838"/>
          </a:xfrm>
        </p:grpSpPr>
        <p:sp>
          <p:nvSpPr>
            <p:cNvPr id="3" name="Oval 2" descr="Small circle">
              <a:extLst>
                <a:ext uri="{FF2B5EF4-FFF2-40B4-BE49-F238E27FC236}">
                  <a16:creationId xmlns:a16="http://schemas.microsoft.com/office/drawing/2014/main" id="{79C880AA-109D-CDF7-1E57-0D7569E550E4}"/>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descr="Number 4">
              <a:extLst>
                <a:ext uri="{FF2B5EF4-FFF2-40B4-BE49-F238E27FC236}">
                  <a16:creationId xmlns:a16="http://schemas.microsoft.com/office/drawing/2014/main" id="{654634B2-DBFE-2A15-A568-D69C9C752CBB}"/>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pic>
        <p:nvPicPr>
          <p:cNvPr id="6" name="Picture 5" descr="Graphical user interface, application&#10;&#10;Description automatically generated">
            <a:extLst>
              <a:ext uri="{FF2B5EF4-FFF2-40B4-BE49-F238E27FC236}">
                <a16:creationId xmlns:a16="http://schemas.microsoft.com/office/drawing/2014/main" id="{B29AC1E3-C64D-59A8-B3C6-C2E2193B75A7}"/>
              </a:ext>
            </a:extLst>
          </p:cNvPr>
          <p:cNvPicPr>
            <a:picLocks noChangeAspect="1"/>
          </p:cNvPicPr>
          <p:nvPr/>
        </p:nvPicPr>
        <p:blipFill>
          <a:blip r:embed="rId2"/>
          <a:stretch>
            <a:fillRect/>
          </a:stretch>
        </p:blipFill>
        <p:spPr>
          <a:xfrm>
            <a:off x="5726463" y="2035071"/>
            <a:ext cx="5943600" cy="2916555"/>
          </a:xfrm>
          <a:prstGeom prst="rect">
            <a:avLst/>
          </a:prstGeom>
        </p:spPr>
      </p:pic>
      <p:sp>
        <p:nvSpPr>
          <p:cNvPr id="15" name="椭圆 14">
            <a:extLst>
              <a:ext uri="{FF2B5EF4-FFF2-40B4-BE49-F238E27FC236}">
                <a16:creationId xmlns:a16="http://schemas.microsoft.com/office/drawing/2014/main" id="{70357F69-AB00-4FAB-B127-A90CE10B6CFC}"/>
              </a:ext>
            </a:extLst>
          </p:cNvPr>
          <p:cNvSpPr/>
          <p:nvPr/>
        </p:nvSpPr>
        <p:spPr>
          <a:xfrm>
            <a:off x="10717560" y="4244400"/>
            <a:ext cx="914400" cy="182880"/>
          </a:xfrm>
          <a:prstGeom prst="ellipse">
            <a:avLst/>
          </a:prstGeom>
          <a:solidFill>
            <a:srgbClr val="E71224">
              <a:alpha val="5000"/>
            </a:srgbClr>
          </a:solidFill>
          <a:ln w="126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3292490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Creating your Provider Portal</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Where to start:</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Go to the New Mexico Medical Board website at </a:t>
            </a:r>
            <a:r>
              <a:rPr lang="en-US" sz="1600" b="1" dirty="0">
                <a:solidFill>
                  <a:prstClr val="black">
                    <a:lumMod val="75000"/>
                    <a:lumOff val="25000"/>
                  </a:prstClr>
                </a:solidFill>
                <a:latin typeface="Segoe UI" panose="020B0502040204020203" pitchFamily="34" charset="0"/>
                <a:cs typeface="Segoe UI" panose="020B0502040204020203" pitchFamily="34" charset="0"/>
              </a:rPr>
              <a:t>www.nmmb.state.nm.us</a:t>
            </a:r>
            <a:endParaRPr lang="en-US" sz="1600" b="1" dirty="0">
              <a:solidFill>
                <a:prstClr val="black">
                  <a:lumMod val="75000"/>
                  <a:lumOff val="25000"/>
                </a:prstClr>
              </a:solidFill>
              <a:cs typeface="Segoe UI"/>
            </a:endParaRPr>
          </a:p>
        </p:txBody>
      </p:sp>
      <p:grpSp>
        <p:nvGrpSpPr>
          <p:cNvPr id="33" name="Group 32" descr="Small circle with number 2 inside  indicating step 2"/>
          <p:cNvGrpSpPr/>
          <p:nvPr/>
        </p:nvGrpSpPr>
        <p:grpSpPr bwMode="blackWhite">
          <a:xfrm>
            <a:off x="521207" y="25609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31777" y="2541608"/>
            <a:ext cx="4504252" cy="74500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Scroll down and select the Quick Link for “Apply for a License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grpSp>
        <p:nvGrpSpPr>
          <p:cNvPr id="22" name="Group 21" descr="Small circle with number 3 inside  indicating step 3"/>
          <p:cNvGrpSpPr/>
          <p:nvPr/>
        </p:nvGrpSpPr>
        <p:grpSpPr bwMode="blackWhite">
          <a:xfrm>
            <a:off x="518679" y="3166422"/>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10037" y="3150862"/>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Click on the link to the Provider Portal Login page</a:t>
            </a:r>
            <a:endParaRPr lang="en-US" sz="1600" dirty="0">
              <a:solidFill>
                <a:prstClr val="black">
                  <a:lumMod val="75000"/>
                  <a:lumOff val="25000"/>
                </a:prstClr>
              </a:solidFill>
              <a:cs typeface="Segoe UI"/>
            </a:endParaRPr>
          </a:p>
        </p:txBody>
      </p:sp>
      <p:grpSp>
        <p:nvGrpSpPr>
          <p:cNvPr id="37" name="Group 36" descr="Small circle with number 4 inside  indicating step 4"/>
          <p:cNvGrpSpPr/>
          <p:nvPr/>
        </p:nvGrpSpPr>
        <p:grpSpPr bwMode="blackWhite">
          <a:xfrm>
            <a:off x="518679" y="4385057"/>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5</a:t>
              </a:r>
            </a:p>
          </p:txBody>
        </p:sp>
      </p:grpSp>
      <p:sp>
        <p:nvSpPr>
          <p:cNvPr id="40" name="Content Placeholder 17"/>
          <p:cNvSpPr txBox="1">
            <a:spLocks/>
          </p:cNvSpPr>
          <p:nvPr/>
        </p:nvSpPr>
        <p:spPr>
          <a:xfrm>
            <a:off x="1031777" y="3834657"/>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Click on “Self Register</a:t>
            </a:r>
            <a:r>
              <a:rPr lang="en-US" dirty="0">
                <a:solidFill>
                  <a:prstClr val="black">
                    <a:lumMod val="75000"/>
                    <a:lumOff val="25000"/>
                  </a:prstClr>
                </a:solidFill>
                <a:latin typeface="Segoe UI" panose="020B0502040204020203" pitchFamily="34" charset="0"/>
                <a:cs typeface="Segoe UI" panose="020B0502040204020203" pitchFamily="34" charset="0"/>
              </a:rPr>
              <a:t>” </a:t>
            </a:r>
            <a:r>
              <a:rPr lang="en-US" sz="1600" dirty="0">
                <a:solidFill>
                  <a:prstClr val="black">
                    <a:lumMod val="75000"/>
                    <a:lumOff val="25000"/>
                  </a:prstClr>
                </a:solidFill>
                <a:latin typeface="Segoe UI" panose="020B0502040204020203" pitchFamily="34" charset="0"/>
                <a:cs typeface="Segoe UI" panose="020B0502040204020203" pitchFamily="34" charset="0"/>
              </a:rPr>
              <a:t>and complete the form</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grpSp>
        <p:nvGrpSpPr>
          <p:cNvPr id="2" name="Group 1" descr="Small circle with number 4 inside  indicating step 4">
            <a:extLst>
              <a:ext uri="{FF2B5EF4-FFF2-40B4-BE49-F238E27FC236}">
                <a16:creationId xmlns:a16="http://schemas.microsoft.com/office/drawing/2014/main" id="{4FF59A92-091A-4BDF-C6F7-C94957846234}"/>
              </a:ext>
            </a:extLst>
          </p:cNvPr>
          <p:cNvGrpSpPr/>
          <p:nvPr/>
        </p:nvGrpSpPr>
        <p:grpSpPr bwMode="blackWhite">
          <a:xfrm>
            <a:off x="519379" y="3796999"/>
            <a:ext cx="558179" cy="409838"/>
            <a:chOff x="6953426" y="711274"/>
            <a:chExt cx="558179" cy="409838"/>
          </a:xfrm>
        </p:grpSpPr>
        <p:sp>
          <p:nvSpPr>
            <p:cNvPr id="3" name="Oval 2" descr="Small circle">
              <a:extLst>
                <a:ext uri="{FF2B5EF4-FFF2-40B4-BE49-F238E27FC236}">
                  <a16:creationId xmlns:a16="http://schemas.microsoft.com/office/drawing/2014/main" id="{79C880AA-109D-CDF7-1E57-0D7569E550E4}"/>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descr="Number 4">
              <a:extLst>
                <a:ext uri="{FF2B5EF4-FFF2-40B4-BE49-F238E27FC236}">
                  <a16:creationId xmlns:a16="http://schemas.microsoft.com/office/drawing/2014/main" id="{654634B2-DBFE-2A15-A568-D69C9C752CBB}"/>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7" name="TextBox 6">
            <a:extLst>
              <a:ext uri="{FF2B5EF4-FFF2-40B4-BE49-F238E27FC236}">
                <a16:creationId xmlns:a16="http://schemas.microsoft.com/office/drawing/2014/main" id="{86453DF9-E64F-3DC0-1363-CE5C87FA238A}"/>
              </a:ext>
            </a:extLst>
          </p:cNvPr>
          <p:cNvSpPr txBox="1"/>
          <p:nvPr/>
        </p:nvSpPr>
        <p:spPr>
          <a:xfrm>
            <a:off x="1031777" y="4388420"/>
            <a:ext cx="4725324" cy="584775"/>
          </a:xfrm>
          <a:prstGeom prst="rect">
            <a:avLst/>
          </a:prstGeom>
          <a:noFill/>
        </p:spPr>
        <p:txBody>
          <a:bodyPr wrap="square" rtlCol="0">
            <a:spAutoFit/>
          </a:bodyPr>
          <a:lstStyle/>
          <a:p>
            <a:r>
              <a:rPr lang="en-US" sz="1600" dirty="0"/>
              <a:t>Check your email and look for an email from noreply@salesforce.com</a:t>
            </a:r>
          </a:p>
        </p:txBody>
      </p:sp>
      <p:pic>
        <p:nvPicPr>
          <p:cNvPr id="8" name="Picture 7" descr="Graphical user interface, text, application, email&#10;&#10;Description automatically generated">
            <a:extLst>
              <a:ext uri="{FF2B5EF4-FFF2-40B4-BE49-F238E27FC236}">
                <a16:creationId xmlns:a16="http://schemas.microsoft.com/office/drawing/2014/main" id="{AF695EB2-4060-5A7C-B8A1-D29FDA06321A}"/>
              </a:ext>
            </a:extLst>
          </p:cNvPr>
          <p:cNvPicPr>
            <a:picLocks noChangeAspect="1"/>
          </p:cNvPicPr>
          <p:nvPr/>
        </p:nvPicPr>
        <p:blipFill>
          <a:blip r:embed="rId2"/>
          <a:stretch>
            <a:fillRect/>
          </a:stretch>
        </p:blipFill>
        <p:spPr>
          <a:xfrm>
            <a:off x="5511292" y="1567045"/>
            <a:ext cx="6254884" cy="4542810"/>
          </a:xfrm>
          <a:prstGeom prst="rect">
            <a:avLst/>
          </a:prstGeom>
          <a:effectLst>
            <a:softEdge rad="76200"/>
          </a:effectLst>
        </p:spPr>
      </p:pic>
      <p:sp>
        <p:nvSpPr>
          <p:cNvPr id="6" name="TextBox 5">
            <a:extLst>
              <a:ext uri="{FF2B5EF4-FFF2-40B4-BE49-F238E27FC236}">
                <a16:creationId xmlns:a16="http://schemas.microsoft.com/office/drawing/2014/main" id="{A590604F-D11E-8CF6-7B87-CBD1A0BEC687}"/>
              </a:ext>
            </a:extLst>
          </p:cNvPr>
          <p:cNvSpPr txBox="1"/>
          <p:nvPr/>
        </p:nvSpPr>
        <p:spPr>
          <a:xfrm>
            <a:off x="680484" y="5120289"/>
            <a:ext cx="4561367" cy="1569660"/>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FF0000"/>
                </a:solidFill>
              </a:rPr>
              <a:t>If you receive an error message stating that your username is already in use, this is because you are using that email address as your username with another agency. </a:t>
            </a:r>
          </a:p>
          <a:p>
            <a:pPr marL="285750" indent="-285750">
              <a:buFont typeface="Arial" panose="020B0604020202020204" pitchFamily="34" charset="0"/>
              <a:buChar char="•"/>
            </a:pPr>
            <a:r>
              <a:rPr lang="en-US" sz="1200" dirty="0">
                <a:solidFill>
                  <a:srgbClr val="FF0000"/>
                </a:solidFill>
              </a:rPr>
              <a:t>The username has to be in an email format but does not have to be a real email address. </a:t>
            </a:r>
          </a:p>
          <a:p>
            <a:pPr marL="285750" indent="-285750">
              <a:buFont typeface="Arial" panose="020B0604020202020204" pitchFamily="34" charset="0"/>
              <a:buChar char="•"/>
            </a:pPr>
            <a:r>
              <a:rPr lang="en-US" sz="1200" dirty="0">
                <a:solidFill>
                  <a:srgbClr val="FF0000"/>
                </a:solidFill>
              </a:rPr>
              <a:t>Example:</a:t>
            </a:r>
          </a:p>
          <a:p>
            <a:pPr marL="742950" lvl="1" indent="-285750">
              <a:buFont typeface="Arial" panose="020B0604020202020204" pitchFamily="34" charset="0"/>
              <a:buChar char="•"/>
            </a:pPr>
            <a:r>
              <a:rPr lang="en-US" sz="1200" dirty="0">
                <a:solidFill>
                  <a:srgbClr val="FF0000"/>
                </a:solidFill>
                <a:hlinkClick r:id="rId3">
                  <a:extLst>
                    <a:ext uri="{A12FA001-AC4F-418D-AE19-62706E023703}">
                      <ahyp:hlinkClr xmlns:ahyp="http://schemas.microsoft.com/office/drawing/2018/hyperlinkcolor" val="tx"/>
                    </a:ext>
                  </a:extLst>
                </a:hlinkClick>
              </a:rPr>
              <a:t>provider@gmail.com</a:t>
            </a:r>
            <a:endParaRPr lang="en-US" sz="1200" dirty="0">
              <a:solidFill>
                <a:srgbClr val="FF0000"/>
              </a:solidFill>
            </a:endParaRPr>
          </a:p>
          <a:p>
            <a:pPr marL="742950" lvl="1" indent="-285750">
              <a:buFont typeface="Arial" panose="020B0604020202020204" pitchFamily="34" charset="0"/>
              <a:buChar char="•"/>
            </a:pPr>
            <a:r>
              <a:rPr lang="en-US" sz="1200" dirty="0">
                <a:solidFill>
                  <a:srgbClr val="FF0000"/>
                </a:solidFill>
              </a:rPr>
              <a:t>provider.nmmb@gmail.com</a:t>
            </a:r>
          </a:p>
        </p:txBody>
      </p:sp>
    </p:spTree>
    <p:extLst>
      <p:ext uri="{BB962C8B-B14F-4D97-AF65-F5344CB8AC3E}">
        <p14:creationId xmlns:p14="http://schemas.microsoft.com/office/powerpoint/2010/main" val="4276757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Creating your Provider Portal</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Where to start:</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Go to the New Mexico Medical Board website at </a:t>
            </a:r>
            <a:r>
              <a:rPr lang="en-US" sz="1600" b="1" dirty="0">
                <a:solidFill>
                  <a:prstClr val="black">
                    <a:lumMod val="75000"/>
                    <a:lumOff val="25000"/>
                  </a:prstClr>
                </a:solidFill>
                <a:latin typeface="Segoe UI" panose="020B0502040204020203" pitchFamily="34" charset="0"/>
                <a:cs typeface="Segoe UI" panose="020B0502040204020203" pitchFamily="34" charset="0"/>
              </a:rPr>
              <a:t>www.nmmb.state.nm.us</a:t>
            </a:r>
            <a:endParaRPr lang="en-US" sz="1600" b="1" dirty="0">
              <a:solidFill>
                <a:prstClr val="black">
                  <a:lumMod val="75000"/>
                  <a:lumOff val="25000"/>
                </a:prstClr>
              </a:solidFill>
              <a:cs typeface="Segoe UI"/>
            </a:endParaRP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1"/>
            <a:ext cx="4504252" cy="74500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Scroll down and select the Quick Link for “Apply for a License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grpSp>
        <p:nvGrpSpPr>
          <p:cNvPr id="22" name="Group 21" descr="Small circle with number 3 inside  indicating step 3"/>
          <p:cNvGrpSpPr/>
          <p:nvPr/>
        </p:nvGrpSpPr>
        <p:grpSpPr bwMode="blackWhite">
          <a:xfrm>
            <a:off x="531552" y="3709120"/>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97252" y="3639784"/>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Click on the link to the Provider Portal Login page</a:t>
            </a:r>
            <a:endParaRPr lang="en-US" sz="1600" dirty="0">
              <a:solidFill>
                <a:prstClr val="black">
                  <a:lumMod val="75000"/>
                  <a:lumOff val="25000"/>
                </a:prstClr>
              </a:solidFill>
              <a:cs typeface="Segoe UI"/>
            </a:endParaRPr>
          </a:p>
        </p:txBody>
      </p:sp>
      <p:grpSp>
        <p:nvGrpSpPr>
          <p:cNvPr id="37" name="Group 36" descr="Small circle with number 4 inside  indicating step 4"/>
          <p:cNvGrpSpPr/>
          <p:nvPr/>
        </p:nvGrpSpPr>
        <p:grpSpPr bwMode="blackWhite">
          <a:xfrm>
            <a:off x="541609" y="5424394"/>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5</a:t>
              </a:r>
            </a:p>
          </p:txBody>
        </p:sp>
      </p:grpSp>
      <p:sp>
        <p:nvSpPr>
          <p:cNvPr id="40" name="Content Placeholder 17"/>
          <p:cNvSpPr txBox="1">
            <a:spLocks/>
          </p:cNvSpPr>
          <p:nvPr/>
        </p:nvSpPr>
        <p:spPr>
          <a:xfrm>
            <a:off x="1023090" y="4613079"/>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600" dirty="0">
                <a:solidFill>
                  <a:prstClr val="black">
                    <a:lumMod val="75000"/>
                    <a:lumOff val="25000"/>
                  </a:prstClr>
                </a:solidFill>
                <a:latin typeface="Segoe UI" panose="020B0502040204020203" pitchFamily="34" charset="0"/>
                <a:cs typeface="Segoe UI" panose="020B0502040204020203" pitchFamily="34" charset="0"/>
              </a:rPr>
              <a:t>Click on “Self Register</a:t>
            </a:r>
            <a:r>
              <a:rPr lang="en-US" dirty="0">
                <a:solidFill>
                  <a:prstClr val="black">
                    <a:lumMod val="75000"/>
                    <a:lumOff val="25000"/>
                  </a:prstClr>
                </a:solidFill>
                <a:latin typeface="Segoe UI" panose="020B0502040204020203" pitchFamily="34" charset="0"/>
                <a:cs typeface="Segoe UI" panose="020B0502040204020203" pitchFamily="34" charset="0"/>
              </a:rPr>
              <a:t>” </a:t>
            </a:r>
            <a:r>
              <a:rPr lang="en-US" sz="1600" dirty="0">
                <a:solidFill>
                  <a:prstClr val="black">
                    <a:lumMod val="75000"/>
                    <a:lumOff val="25000"/>
                  </a:prstClr>
                </a:solidFill>
                <a:latin typeface="Segoe UI" panose="020B0502040204020203" pitchFamily="34" charset="0"/>
                <a:cs typeface="Segoe UI" panose="020B0502040204020203" pitchFamily="34" charset="0"/>
              </a:rPr>
              <a:t>and complete the form</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grpSp>
        <p:nvGrpSpPr>
          <p:cNvPr id="2" name="Group 1" descr="Small circle with number 4 inside  indicating step 4">
            <a:extLst>
              <a:ext uri="{FF2B5EF4-FFF2-40B4-BE49-F238E27FC236}">
                <a16:creationId xmlns:a16="http://schemas.microsoft.com/office/drawing/2014/main" id="{4FF59A92-091A-4BDF-C6F7-C94957846234}"/>
              </a:ext>
            </a:extLst>
          </p:cNvPr>
          <p:cNvGrpSpPr/>
          <p:nvPr/>
        </p:nvGrpSpPr>
        <p:grpSpPr bwMode="blackWhite">
          <a:xfrm>
            <a:off x="543992" y="4541788"/>
            <a:ext cx="558179" cy="409838"/>
            <a:chOff x="6953426" y="711274"/>
            <a:chExt cx="558179" cy="409838"/>
          </a:xfrm>
        </p:grpSpPr>
        <p:sp>
          <p:nvSpPr>
            <p:cNvPr id="3" name="Oval 2" descr="Small circle">
              <a:extLst>
                <a:ext uri="{FF2B5EF4-FFF2-40B4-BE49-F238E27FC236}">
                  <a16:creationId xmlns:a16="http://schemas.microsoft.com/office/drawing/2014/main" id="{79C880AA-109D-CDF7-1E57-0D7569E550E4}"/>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descr="Number 4">
              <a:extLst>
                <a:ext uri="{FF2B5EF4-FFF2-40B4-BE49-F238E27FC236}">
                  <a16:creationId xmlns:a16="http://schemas.microsoft.com/office/drawing/2014/main" id="{654634B2-DBFE-2A15-A568-D69C9C752CBB}"/>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7" name="TextBox 6">
            <a:extLst>
              <a:ext uri="{FF2B5EF4-FFF2-40B4-BE49-F238E27FC236}">
                <a16:creationId xmlns:a16="http://schemas.microsoft.com/office/drawing/2014/main" id="{86453DF9-E64F-3DC0-1363-CE5C87FA238A}"/>
              </a:ext>
            </a:extLst>
          </p:cNvPr>
          <p:cNvSpPr txBox="1"/>
          <p:nvPr/>
        </p:nvSpPr>
        <p:spPr>
          <a:xfrm>
            <a:off x="1097252" y="5440684"/>
            <a:ext cx="4725324" cy="584775"/>
          </a:xfrm>
          <a:prstGeom prst="rect">
            <a:avLst/>
          </a:prstGeom>
          <a:noFill/>
        </p:spPr>
        <p:txBody>
          <a:bodyPr wrap="square" rtlCol="0">
            <a:spAutoFit/>
          </a:bodyPr>
          <a:lstStyle/>
          <a:p>
            <a:r>
              <a:rPr lang="en-US" sz="1600" dirty="0"/>
              <a:t>Check your email and look for an email from noreply@salesforce.com</a:t>
            </a:r>
          </a:p>
        </p:txBody>
      </p:sp>
      <p:pic>
        <p:nvPicPr>
          <p:cNvPr id="11" name="Picture 10">
            <a:extLst>
              <a:ext uri="{FF2B5EF4-FFF2-40B4-BE49-F238E27FC236}">
                <a16:creationId xmlns:a16="http://schemas.microsoft.com/office/drawing/2014/main" id="{4A0B2562-09E0-ABC3-D44C-DDE1046D35BD}"/>
              </a:ext>
            </a:extLst>
          </p:cNvPr>
          <p:cNvPicPr>
            <a:picLocks noChangeAspect="1"/>
          </p:cNvPicPr>
          <p:nvPr/>
        </p:nvPicPr>
        <p:blipFill>
          <a:blip r:embed="rId2"/>
          <a:stretch>
            <a:fillRect/>
          </a:stretch>
        </p:blipFill>
        <p:spPr>
          <a:xfrm>
            <a:off x="5568286" y="1835812"/>
            <a:ext cx="6318914" cy="3695700"/>
          </a:xfrm>
          <a:prstGeom prst="rect">
            <a:avLst/>
          </a:prstGeom>
          <a:effectLst>
            <a:softEdge rad="50800"/>
          </a:effectLst>
        </p:spPr>
      </p:pic>
    </p:spTree>
    <p:extLst>
      <p:ext uri="{BB962C8B-B14F-4D97-AF65-F5344CB8AC3E}">
        <p14:creationId xmlns:p14="http://schemas.microsoft.com/office/powerpoint/2010/main" val="1372487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Renewing your License</a:t>
            </a:r>
          </a:p>
        </p:txBody>
      </p:sp>
      <p:sp>
        <p:nvSpPr>
          <p:cNvPr id="5" name="Content Placeholder 4"/>
          <p:cNvSpPr>
            <a:spLocks noGrp="1"/>
          </p:cNvSpPr>
          <p:nvPr>
            <p:ph sz="half" idx="4294967295"/>
          </p:nvPr>
        </p:nvSpPr>
        <p:spPr>
          <a:xfrm>
            <a:off x="541610" y="1431010"/>
            <a:ext cx="4557164" cy="409838"/>
          </a:xfrm>
        </p:spPr>
        <p:txBody>
          <a:bodyPr vert="horz" lIns="91440" tIns="45720" rIns="91440" bIns="45720" rtlCol="0">
            <a:normAutofit fontScale="92500"/>
          </a:bodyPr>
          <a:lstStyle/>
          <a:p>
            <a:pPr marL="0" indent="0">
              <a:lnSpc>
                <a:spcPts val="1800"/>
              </a:lnSpc>
              <a:spcBef>
                <a:spcPts val="1000"/>
              </a:spcBef>
              <a:spcAft>
                <a:spcPts val="600"/>
              </a:spcAft>
              <a:buNone/>
            </a:pPr>
            <a:r>
              <a:rPr lang="en-US" sz="1600" b="1" dirty="0">
                <a:solidFill>
                  <a:prstClr val="black">
                    <a:lumMod val="75000"/>
                    <a:lumOff val="25000"/>
                  </a:prstClr>
                </a:solidFill>
                <a:latin typeface="Segoe UI" panose="020B0502040204020203" pitchFamily="34" charset="0"/>
                <a:cs typeface="Segoe UI" panose="020B0502040204020203" pitchFamily="34" charset="0"/>
              </a:rPr>
              <a:t>Once you have logged into your provider portal:</a:t>
            </a:r>
          </a:p>
          <a:p>
            <a:pPr marL="0" indent="0">
              <a:lnSpc>
                <a:spcPts val="1800"/>
              </a:lnSpc>
              <a:spcBef>
                <a:spcPts val="1000"/>
              </a:spcBef>
              <a:spcAft>
                <a:spcPts val="600"/>
              </a:spcAft>
              <a:buNone/>
            </a:pPr>
            <a:endParaRPr lang="en-US" sz="1400" b="1"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8" name="Picture 7">
            <a:extLst>
              <a:ext uri="{FF2B5EF4-FFF2-40B4-BE49-F238E27FC236}">
                <a16:creationId xmlns:a16="http://schemas.microsoft.com/office/drawing/2014/main" id="{E3BD939D-8F69-9A30-DD5C-6449E4702F0B}"/>
              </a:ext>
            </a:extLst>
          </p:cNvPr>
          <p:cNvPicPr>
            <a:picLocks noChangeAspect="1"/>
          </p:cNvPicPr>
          <p:nvPr/>
        </p:nvPicPr>
        <p:blipFill>
          <a:blip r:embed="rId2"/>
          <a:stretch>
            <a:fillRect/>
          </a:stretch>
        </p:blipFill>
        <p:spPr>
          <a:xfrm>
            <a:off x="5019989" y="1558669"/>
            <a:ext cx="6877119" cy="3868321"/>
          </a:xfrm>
          <a:prstGeom prst="rect">
            <a:avLst/>
          </a:prstGeom>
        </p:spPr>
      </p:pic>
      <p:sp>
        <p:nvSpPr>
          <p:cNvPr id="13" name="Elipse 12">
            <a:extLst>
              <a:ext uri="{FF2B5EF4-FFF2-40B4-BE49-F238E27FC236}">
                <a16:creationId xmlns:a16="http://schemas.microsoft.com/office/drawing/2014/main" id="{BEB3D096-B702-4A2A-A230-45684C8F4B78}"/>
              </a:ext>
            </a:extLst>
          </p:cNvPr>
          <p:cNvSpPr/>
          <p:nvPr/>
        </p:nvSpPr>
        <p:spPr>
          <a:xfrm>
            <a:off x="5480003" y="2089269"/>
            <a:ext cx="731520" cy="365760"/>
          </a:xfrm>
          <a:prstGeom prst="ellipse">
            <a:avLst/>
          </a:prstGeom>
          <a:solidFill>
            <a:srgbClr val="E71224">
              <a:alpha val="5000"/>
            </a:srgbClr>
          </a:solidFill>
          <a:ln w="126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grpSp>
        <p:nvGrpSpPr>
          <p:cNvPr id="2" name="Group 1" descr="Small circle with number 4 inside  indicating step 4">
            <a:extLst>
              <a:ext uri="{FF2B5EF4-FFF2-40B4-BE49-F238E27FC236}">
                <a16:creationId xmlns:a16="http://schemas.microsoft.com/office/drawing/2014/main" id="{40ED95F7-8815-CF09-352D-8D334C9B2D6F}"/>
              </a:ext>
            </a:extLst>
          </p:cNvPr>
          <p:cNvGrpSpPr/>
          <p:nvPr/>
        </p:nvGrpSpPr>
        <p:grpSpPr bwMode="blackWhite">
          <a:xfrm>
            <a:off x="597208" y="2093760"/>
            <a:ext cx="558179" cy="409838"/>
            <a:chOff x="6953426" y="711274"/>
            <a:chExt cx="558179" cy="409838"/>
          </a:xfrm>
        </p:grpSpPr>
        <p:sp>
          <p:nvSpPr>
            <p:cNvPr id="6" name="Oval 5" descr="Small circle">
              <a:extLst>
                <a:ext uri="{FF2B5EF4-FFF2-40B4-BE49-F238E27FC236}">
                  <a16:creationId xmlns:a16="http://schemas.microsoft.com/office/drawing/2014/main" id="{51170DEB-58B2-0604-A458-66E17A833D59}"/>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Number 4">
              <a:extLst>
                <a:ext uri="{FF2B5EF4-FFF2-40B4-BE49-F238E27FC236}">
                  <a16:creationId xmlns:a16="http://schemas.microsoft.com/office/drawing/2014/main" id="{806A0B80-9A65-C043-4B3D-C70D92291A06}"/>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9" name="TextBox 8">
            <a:extLst>
              <a:ext uri="{FF2B5EF4-FFF2-40B4-BE49-F238E27FC236}">
                <a16:creationId xmlns:a16="http://schemas.microsoft.com/office/drawing/2014/main" id="{F3C54FD2-C138-802D-A458-000C175B34EB}"/>
              </a:ext>
            </a:extLst>
          </p:cNvPr>
          <p:cNvSpPr txBox="1"/>
          <p:nvPr/>
        </p:nvSpPr>
        <p:spPr>
          <a:xfrm>
            <a:off x="1227030" y="2089269"/>
            <a:ext cx="3418609" cy="584775"/>
          </a:xfrm>
          <a:prstGeom prst="rect">
            <a:avLst/>
          </a:prstGeom>
          <a:noFill/>
        </p:spPr>
        <p:txBody>
          <a:bodyPr wrap="square" rtlCol="0">
            <a:spAutoFit/>
          </a:bodyPr>
          <a:lstStyle/>
          <a:p>
            <a:r>
              <a:rPr lang="en-US" sz="1600" dirty="0"/>
              <a:t>Select the “NM Licenses” tab at the top of the page</a:t>
            </a:r>
          </a:p>
        </p:txBody>
      </p:sp>
    </p:spTree>
    <p:extLst>
      <p:ext uri="{BB962C8B-B14F-4D97-AF65-F5344CB8AC3E}">
        <p14:creationId xmlns:p14="http://schemas.microsoft.com/office/powerpoint/2010/main" val="1462137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Renewing your License</a:t>
            </a:r>
          </a:p>
        </p:txBody>
      </p:sp>
      <p:sp>
        <p:nvSpPr>
          <p:cNvPr id="5" name="Content Placeholder 4"/>
          <p:cNvSpPr>
            <a:spLocks noGrp="1"/>
          </p:cNvSpPr>
          <p:nvPr>
            <p:ph sz="half" idx="4294967295"/>
          </p:nvPr>
        </p:nvSpPr>
        <p:spPr>
          <a:xfrm>
            <a:off x="541610" y="1431010"/>
            <a:ext cx="4557164" cy="409838"/>
          </a:xfrm>
        </p:spPr>
        <p:txBody>
          <a:bodyPr vert="horz" lIns="91440" tIns="45720" rIns="91440" bIns="45720" rtlCol="0">
            <a:normAutofit fontScale="92500"/>
          </a:bodyPr>
          <a:lstStyle/>
          <a:p>
            <a:pPr marL="0" indent="0">
              <a:lnSpc>
                <a:spcPts val="1800"/>
              </a:lnSpc>
              <a:spcBef>
                <a:spcPts val="1000"/>
              </a:spcBef>
              <a:spcAft>
                <a:spcPts val="600"/>
              </a:spcAft>
              <a:buNone/>
            </a:pPr>
            <a:r>
              <a:rPr lang="en-US" sz="1600" b="1" dirty="0">
                <a:solidFill>
                  <a:prstClr val="black">
                    <a:lumMod val="75000"/>
                    <a:lumOff val="25000"/>
                  </a:prstClr>
                </a:solidFill>
                <a:latin typeface="Segoe UI" panose="020B0502040204020203" pitchFamily="34" charset="0"/>
                <a:cs typeface="Segoe UI" panose="020B0502040204020203" pitchFamily="34" charset="0"/>
              </a:rPr>
              <a:t>Once you have logged into your provider portal:</a:t>
            </a:r>
          </a:p>
          <a:p>
            <a:pPr marL="0" indent="0">
              <a:lnSpc>
                <a:spcPts val="1800"/>
              </a:lnSpc>
              <a:spcBef>
                <a:spcPts val="1000"/>
              </a:spcBef>
              <a:spcAft>
                <a:spcPts val="600"/>
              </a:spcAft>
              <a:buNone/>
            </a:pPr>
            <a:endParaRPr lang="en-US" sz="1400" b="1"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2" name="Group 1" descr="Small circle with number 4 inside  indicating step 4">
            <a:extLst>
              <a:ext uri="{FF2B5EF4-FFF2-40B4-BE49-F238E27FC236}">
                <a16:creationId xmlns:a16="http://schemas.microsoft.com/office/drawing/2014/main" id="{40ED95F7-8815-CF09-352D-8D334C9B2D6F}"/>
              </a:ext>
            </a:extLst>
          </p:cNvPr>
          <p:cNvGrpSpPr/>
          <p:nvPr/>
        </p:nvGrpSpPr>
        <p:grpSpPr bwMode="blackWhite">
          <a:xfrm>
            <a:off x="597208" y="2093760"/>
            <a:ext cx="558179" cy="409838"/>
            <a:chOff x="6953426" y="711274"/>
            <a:chExt cx="558179" cy="409838"/>
          </a:xfrm>
        </p:grpSpPr>
        <p:sp>
          <p:nvSpPr>
            <p:cNvPr id="6" name="Oval 5" descr="Small circle">
              <a:extLst>
                <a:ext uri="{FF2B5EF4-FFF2-40B4-BE49-F238E27FC236}">
                  <a16:creationId xmlns:a16="http://schemas.microsoft.com/office/drawing/2014/main" id="{51170DEB-58B2-0604-A458-66E17A833D59}"/>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Number 4">
              <a:extLst>
                <a:ext uri="{FF2B5EF4-FFF2-40B4-BE49-F238E27FC236}">
                  <a16:creationId xmlns:a16="http://schemas.microsoft.com/office/drawing/2014/main" id="{806A0B80-9A65-C043-4B3D-C70D92291A06}"/>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9" name="TextBox 8">
            <a:extLst>
              <a:ext uri="{FF2B5EF4-FFF2-40B4-BE49-F238E27FC236}">
                <a16:creationId xmlns:a16="http://schemas.microsoft.com/office/drawing/2014/main" id="{F3C54FD2-C138-802D-A458-000C175B34EB}"/>
              </a:ext>
            </a:extLst>
          </p:cNvPr>
          <p:cNvSpPr txBox="1"/>
          <p:nvPr/>
        </p:nvSpPr>
        <p:spPr>
          <a:xfrm>
            <a:off x="1227030" y="2089269"/>
            <a:ext cx="5164439" cy="338554"/>
          </a:xfrm>
          <a:prstGeom prst="rect">
            <a:avLst/>
          </a:prstGeom>
          <a:noFill/>
        </p:spPr>
        <p:txBody>
          <a:bodyPr wrap="square" rtlCol="0">
            <a:spAutoFit/>
          </a:bodyPr>
          <a:lstStyle/>
          <a:p>
            <a:r>
              <a:rPr lang="en-US" sz="1600" dirty="0"/>
              <a:t>Select the “NM Licenses” tab at the top of the page</a:t>
            </a:r>
          </a:p>
        </p:txBody>
      </p:sp>
      <p:sp>
        <p:nvSpPr>
          <p:cNvPr id="16" name="Elipse 15">
            <a:extLst>
              <a:ext uri="{FF2B5EF4-FFF2-40B4-BE49-F238E27FC236}">
                <a16:creationId xmlns:a16="http://schemas.microsoft.com/office/drawing/2014/main" id="{6D4FE611-2F90-4574-94C8-BD0E85E466D0}"/>
              </a:ext>
            </a:extLst>
          </p:cNvPr>
          <p:cNvSpPr/>
          <p:nvPr/>
        </p:nvSpPr>
        <p:spPr>
          <a:xfrm>
            <a:off x="5896947" y="4755779"/>
            <a:ext cx="914400" cy="182880"/>
          </a:xfrm>
          <a:prstGeom prst="ellipse">
            <a:avLst/>
          </a:prstGeom>
          <a:solidFill>
            <a:srgbClr val="E71224">
              <a:alpha val="5000"/>
            </a:srgbClr>
          </a:solidFill>
          <a:ln w="126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grpSp>
        <p:nvGrpSpPr>
          <p:cNvPr id="20" name="Group 19" descr="Small circle with number 4 inside  indicating step 4">
            <a:extLst>
              <a:ext uri="{FF2B5EF4-FFF2-40B4-BE49-F238E27FC236}">
                <a16:creationId xmlns:a16="http://schemas.microsoft.com/office/drawing/2014/main" id="{A0587C0C-DF0A-AB8F-D467-2499C95A01D5}"/>
              </a:ext>
            </a:extLst>
          </p:cNvPr>
          <p:cNvGrpSpPr/>
          <p:nvPr/>
        </p:nvGrpSpPr>
        <p:grpSpPr bwMode="blackWhite">
          <a:xfrm>
            <a:off x="594680" y="3019162"/>
            <a:ext cx="558179" cy="409838"/>
            <a:chOff x="6953426" y="711274"/>
            <a:chExt cx="558179" cy="409838"/>
          </a:xfrm>
        </p:grpSpPr>
        <p:sp>
          <p:nvSpPr>
            <p:cNvPr id="21" name="Oval 20" descr="Small circle">
              <a:extLst>
                <a:ext uri="{FF2B5EF4-FFF2-40B4-BE49-F238E27FC236}">
                  <a16:creationId xmlns:a16="http://schemas.microsoft.com/office/drawing/2014/main" id="{F69384F3-3036-6F20-6DBB-F5A77F8FCBD2}"/>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descr="Number 4">
              <a:extLst>
                <a:ext uri="{FF2B5EF4-FFF2-40B4-BE49-F238E27FC236}">
                  <a16:creationId xmlns:a16="http://schemas.microsoft.com/office/drawing/2014/main" id="{05B2E668-64E8-F76A-D4F5-558AB224A080}"/>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3" name="TextBox 22">
            <a:extLst>
              <a:ext uri="{FF2B5EF4-FFF2-40B4-BE49-F238E27FC236}">
                <a16:creationId xmlns:a16="http://schemas.microsoft.com/office/drawing/2014/main" id="{6BF7B4B6-31D6-71E8-1095-CBDC09EAB5D8}"/>
              </a:ext>
            </a:extLst>
          </p:cNvPr>
          <p:cNvSpPr txBox="1"/>
          <p:nvPr/>
        </p:nvSpPr>
        <p:spPr>
          <a:xfrm>
            <a:off x="1315616" y="3144416"/>
            <a:ext cx="4581331" cy="584775"/>
          </a:xfrm>
          <a:prstGeom prst="rect">
            <a:avLst/>
          </a:prstGeom>
          <a:noFill/>
        </p:spPr>
        <p:txBody>
          <a:bodyPr wrap="square" rtlCol="0">
            <a:spAutoFit/>
          </a:bodyPr>
          <a:lstStyle/>
          <a:p>
            <a:r>
              <a:rPr lang="en-US" sz="1600" dirty="0"/>
              <a:t>You should see you license information with a “Renew” link to the right.</a:t>
            </a:r>
          </a:p>
        </p:txBody>
      </p:sp>
      <p:pic>
        <p:nvPicPr>
          <p:cNvPr id="10" name="Picture 9">
            <a:extLst>
              <a:ext uri="{FF2B5EF4-FFF2-40B4-BE49-F238E27FC236}">
                <a16:creationId xmlns:a16="http://schemas.microsoft.com/office/drawing/2014/main" id="{C9395F5C-AD25-E243-D17F-B193748CFE97}"/>
              </a:ext>
            </a:extLst>
          </p:cNvPr>
          <p:cNvPicPr>
            <a:picLocks noChangeAspect="1"/>
          </p:cNvPicPr>
          <p:nvPr/>
        </p:nvPicPr>
        <p:blipFill>
          <a:blip r:embed="rId2"/>
          <a:stretch>
            <a:fillRect/>
          </a:stretch>
        </p:blipFill>
        <p:spPr>
          <a:xfrm>
            <a:off x="1734882" y="3977178"/>
            <a:ext cx="8565527" cy="2432766"/>
          </a:xfrm>
          <a:prstGeom prst="rect">
            <a:avLst/>
          </a:prstGeom>
        </p:spPr>
      </p:pic>
      <p:sp>
        <p:nvSpPr>
          <p:cNvPr id="11" name="TextBox 10">
            <a:extLst>
              <a:ext uri="{FF2B5EF4-FFF2-40B4-BE49-F238E27FC236}">
                <a16:creationId xmlns:a16="http://schemas.microsoft.com/office/drawing/2014/main" id="{02F99883-14FC-3AC5-14DA-D6F8D45D274B}"/>
              </a:ext>
            </a:extLst>
          </p:cNvPr>
          <p:cNvSpPr txBox="1"/>
          <p:nvPr/>
        </p:nvSpPr>
        <p:spPr>
          <a:xfrm>
            <a:off x="8309344" y="5193561"/>
            <a:ext cx="750897" cy="307777"/>
          </a:xfrm>
          <a:prstGeom prst="rect">
            <a:avLst/>
          </a:prstGeom>
          <a:noFill/>
        </p:spPr>
        <p:txBody>
          <a:bodyPr wrap="square" rtlCol="0">
            <a:spAutoFit/>
          </a:bodyPr>
          <a:lstStyle/>
          <a:p>
            <a:r>
              <a:rPr lang="en-US" sz="1400" dirty="0">
                <a:solidFill>
                  <a:srgbClr val="0070C0"/>
                </a:solidFill>
              </a:rPr>
              <a:t>Renew</a:t>
            </a:r>
          </a:p>
        </p:txBody>
      </p:sp>
    </p:spTree>
    <p:extLst>
      <p:ext uri="{BB962C8B-B14F-4D97-AF65-F5344CB8AC3E}">
        <p14:creationId xmlns:p14="http://schemas.microsoft.com/office/powerpoint/2010/main" val="2894384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Cust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in32 v2" id="{08D89365-2E4C-432D-9349-8DF9B80AEEA1}" vid="{010FF314-90DF-4A21-BD0D-ADCBA34234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3EE4EA-81C0-48D0-BEBD-A2EFD6B38B4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2FC9C26-AD58-4393-99DE-F67958CF6A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63EE24-83AF-4B4D-B45B-11D1ECD43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7944</TotalTime>
  <Words>1191</Words>
  <Application>Microsoft Office PowerPoint</Application>
  <PresentationFormat>Widescreen</PresentationFormat>
  <Paragraphs>174</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Calibri</vt:lpstr>
      <vt:lpstr>Segoe UI</vt:lpstr>
      <vt:lpstr>Segoe UI Light</vt:lpstr>
      <vt:lpstr>Segoe UI Semibold</vt:lpstr>
      <vt:lpstr>Wingdings</vt:lpstr>
      <vt:lpstr>Custom</vt:lpstr>
      <vt:lpstr>Welcome to the  NM Medical Board</vt:lpstr>
      <vt:lpstr>Renewing your License </vt:lpstr>
      <vt:lpstr>Creating your Provider Portal</vt:lpstr>
      <vt:lpstr>Creating your Provider Portal</vt:lpstr>
      <vt:lpstr>Creating your Provider Portal</vt:lpstr>
      <vt:lpstr>Creating your Provider Portal</vt:lpstr>
      <vt:lpstr>Creating your Provider Portal</vt:lpstr>
      <vt:lpstr>Renewing your License</vt:lpstr>
      <vt:lpstr>Renewing your License</vt:lpstr>
      <vt:lpstr>Completing the Renewal</vt:lpstr>
      <vt:lpstr>Completing the Renewal</vt:lpstr>
      <vt:lpstr>Completing the Renewal</vt:lpstr>
      <vt:lpstr>Completing the Renewal</vt:lpstr>
      <vt:lpstr>Completing the Renewal</vt:lpstr>
      <vt:lpstr>Completing the Renewal</vt:lpstr>
      <vt:lpstr>Completing the Renewal</vt:lpstr>
      <vt:lpstr>Completing the Renewal</vt:lpstr>
      <vt:lpstr>Completing the Renewal</vt:lpstr>
      <vt:lpstr>Completing the Renewal</vt:lpstr>
      <vt:lpstr>Completing the Renewal</vt:lpstr>
      <vt:lpstr>What comes next?</vt:lpstr>
      <vt:lpstr>Have more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Allen, Anastasia, NMMB</dc:creator>
  <cp:keywords/>
  <cp:lastModifiedBy>Allen, Anastasia, NMMB</cp:lastModifiedBy>
  <cp:revision>103</cp:revision>
  <dcterms:created xsi:type="dcterms:W3CDTF">2024-08-20T14:23:34Z</dcterms:created>
  <dcterms:modified xsi:type="dcterms:W3CDTF">2025-03-31T19:56:33Z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